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0"/>
  </p:notesMasterIdLst>
  <p:sldIdLst>
    <p:sldId id="300" r:id="rId5"/>
    <p:sldId id="328" r:id="rId6"/>
    <p:sldId id="329" r:id="rId7"/>
    <p:sldId id="330" r:id="rId8"/>
    <p:sldId id="331" r:id="rId9"/>
    <p:sldId id="332" r:id="rId10"/>
    <p:sldId id="333" r:id="rId11"/>
    <p:sldId id="340" r:id="rId12"/>
    <p:sldId id="341" r:id="rId13"/>
    <p:sldId id="342" r:id="rId14"/>
    <p:sldId id="343" r:id="rId15"/>
    <p:sldId id="334" r:id="rId16"/>
    <p:sldId id="335" r:id="rId17"/>
    <p:sldId id="337" r:id="rId18"/>
    <p:sldId id="338" r:id="rId19"/>
  </p:sldIdLst>
  <p:sldSz cx="12190413" cy="6859588"/>
  <p:notesSz cx="6858000" cy="9947275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431"/>
    <a:srgbClr val="85DFFF"/>
    <a:srgbClr val="99FF99"/>
    <a:srgbClr val="D5B8EA"/>
    <a:srgbClr val="9F5FCF"/>
    <a:srgbClr val="4BD0FF"/>
    <a:srgbClr val="FFFF66"/>
    <a:srgbClr val="CCFF99"/>
    <a:srgbClr val="CC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716" autoAdjust="0"/>
  </p:normalViewPr>
  <p:slideViewPr>
    <p:cSldViewPr>
      <p:cViewPr varScale="1">
        <p:scale>
          <a:sx n="72" d="100"/>
          <a:sy n="72" d="100"/>
        </p:scale>
        <p:origin x="576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F00D0-D0AD-4631-B0E9-A1EEFBBAB4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06C8B-FA59-470F-BFDA-548263360E24}">
      <dgm:prSet phldrT="[Текст]" custT="1"/>
      <dgm:spPr>
        <a:xfrm>
          <a:off x="447085" y="166911"/>
          <a:ext cx="4870037" cy="694481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Материально-техническое оснащение: использование лабораторного оборудования ТР</a:t>
          </a:r>
          <a:endParaRPr lang="ru-RU" sz="1600" b="1" dirty="0">
            <a:solidFill>
              <a:srgbClr val="170E8C"/>
            </a:solidFill>
            <a:latin typeface="Calibri"/>
            <a:ea typeface="+mn-ea"/>
            <a:cs typeface="+mn-cs"/>
          </a:endParaRPr>
        </a:p>
      </dgm:t>
    </dgm:pt>
    <dgm:pt modelId="{04E47DBD-C35B-41E8-9109-3AB3284DBE55}" type="parTrans" cxnId="{642375D3-B7F8-43FB-A4A4-4D673C9C498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85C62C7-7939-4ADE-B789-2A30950E17DE}" type="sibTrans" cxnId="{642375D3-B7F8-43FB-A4A4-4D673C9C4984}">
      <dgm:prSet/>
      <dgm:spPr>
        <a:xfrm>
          <a:off x="-6345367" y="-971329"/>
          <a:ext cx="7558527" cy="7558527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latin typeface="+mn-lt"/>
          </a:endParaRPr>
        </a:p>
      </dgm:t>
    </dgm:pt>
    <dgm:pt modelId="{0B32AD7C-F1CF-4080-8F35-231D25E39074}">
      <dgm:prSet phldrT="[Текст]" custT="1"/>
      <dgm:spPr>
        <a:xfrm>
          <a:off x="856139" y="1021301"/>
          <a:ext cx="4407851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b="1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Квалифицированные педагоги и специалисты</a:t>
          </a:r>
          <a:endParaRPr lang="ru-RU" sz="1600" b="1" dirty="0">
            <a:solidFill>
              <a:srgbClr val="170E8C"/>
            </a:solidFill>
            <a:latin typeface="Calibri"/>
            <a:ea typeface="+mn-ea"/>
            <a:cs typeface="+mn-cs"/>
          </a:endParaRPr>
        </a:p>
      </dgm:t>
    </dgm:pt>
    <dgm:pt modelId="{9A4FF392-7000-426F-B470-9FE8288F631B}" type="parTrans" cxnId="{B9C17A6B-4AA4-4B37-BED5-C507B8C11B0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F040F51-4CDA-474E-9ABF-77B4DF0875D2}" type="sibTrans" cxnId="{B9C17A6B-4AA4-4B37-BED5-C507B8C11B0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C0F44DD-FD66-4409-B64F-6B1606940765}">
      <dgm:prSet phldrT="[Текст]" custT="1"/>
      <dgm:spPr>
        <a:xfrm>
          <a:off x="1070320" y="1764033"/>
          <a:ext cx="4154576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Гибкий график проведения мероприятий</a:t>
          </a:r>
          <a:endParaRPr lang="ru-RU" sz="16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32FC3A41-6D3A-4533-961F-376E58E572D5}" type="parTrans" cxnId="{3276C8C3-73F3-485B-879C-9420AFC404F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604762-F865-4AAA-9B7E-EDCE40A5839B}" type="sibTrans" cxnId="{3276C8C3-73F3-485B-879C-9420AFC404F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6FB23D6-E7C7-47DA-87EF-855EFD0360B2}">
      <dgm:prSet phldrT="[Текст]" custT="1"/>
      <dgm:spPr>
        <a:xfrm>
          <a:off x="1190283" y="2552749"/>
          <a:ext cx="4073707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Методическая поддержка при проведении занятий</a:t>
          </a:r>
          <a:endParaRPr lang="ru-RU" sz="1600" b="1" dirty="0">
            <a:solidFill>
              <a:srgbClr val="170E8C"/>
            </a:solidFill>
            <a:latin typeface="Calibri"/>
            <a:ea typeface="+mn-ea"/>
            <a:cs typeface="+mn-cs"/>
          </a:endParaRPr>
        </a:p>
      </dgm:t>
    </dgm:pt>
    <dgm:pt modelId="{D0F77E88-4922-4BBB-B4B0-7E9CAF6D1897}" type="parTrans" cxnId="{5B4F2C9F-8EE2-4BCB-BB48-66E89CBD9E0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1E57819-1ECF-418C-BEAA-B17D15DEA58B}" type="sibTrans" cxnId="{5B4F2C9F-8EE2-4BCB-BB48-66E89CBD9E0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5E03AC-17EB-4864-AF50-9CE41088A631}">
      <dgm:prSet phldrT="[Текст]" custT="1"/>
      <dgm:spPr>
        <a:xfrm>
          <a:off x="1109414" y="3318753"/>
          <a:ext cx="4154576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Вовлечение родителей в реализации проекта</a:t>
          </a:r>
          <a:endParaRPr lang="ru-RU" sz="1600" b="1" dirty="0">
            <a:solidFill>
              <a:srgbClr val="170E8C"/>
            </a:solidFill>
            <a:latin typeface="Calibri"/>
            <a:ea typeface="+mn-ea"/>
            <a:cs typeface="+mn-cs"/>
          </a:endParaRPr>
        </a:p>
      </dgm:t>
    </dgm:pt>
    <dgm:pt modelId="{E6E5CD3C-E451-412E-9DA7-B19A754E612D}" type="parTrans" cxnId="{07FA3C4F-D194-4F82-814B-A09FD86E150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6304AA8-ACD6-4E4A-B756-8C05361B201D}" type="sibTrans" cxnId="{07FA3C4F-D194-4F82-814B-A09FD86E150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C1A2BF-9E1A-49A7-8562-173541A4D839}">
      <dgm:prSet phldrT="[Текст]" custT="1"/>
      <dgm:spPr>
        <a:xfrm>
          <a:off x="856139" y="4084196"/>
          <a:ext cx="4407851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Природные ресурсы и экосистемы</a:t>
          </a:r>
          <a:endParaRPr lang="ru-RU" sz="16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B21BB6D-54A0-4F49-B2C1-D32295B581E8}" type="parTrans" cxnId="{7F86C5BE-96D8-45A2-B3D5-8FD267FC648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E923208-6D15-4003-B009-C5E5950CD470}" type="sibTrans" cxnId="{7F86C5BE-96D8-45A2-B3D5-8FD267FC648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EAAC7D9-697A-4E25-80AB-22609AD1EF63}">
      <dgm:prSet phldrT="[Текст]" custT="1"/>
      <dgm:spPr>
        <a:xfrm>
          <a:off x="348126" y="4827489"/>
          <a:ext cx="4870037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" sz="1600" b="1" dirty="0" smtClean="0">
              <a:solidFill>
                <a:srgbClr val="170E8C"/>
              </a:solidFill>
              <a:latin typeface="Calibri"/>
              <a:ea typeface="+mn-ea"/>
              <a:cs typeface="+mn-cs"/>
              <a:sym typeface="Century Gothic"/>
            </a:rPr>
            <a:t>ОО заключили договоры о взаимодействии с организациями</a:t>
          </a:r>
          <a:endParaRPr lang="ru-RU" sz="1600" b="1" dirty="0">
            <a:solidFill>
              <a:srgbClr val="170E8C"/>
            </a:solidFill>
            <a:latin typeface="Calibri"/>
            <a:ea typeface="+mn-ea"/>
            <a:cs typeface="+mn-cs"/>
          </a:endParaRPr>
        </a:p>
      </dgm:t>
    </dgm:pt>
    <dgm:pt modelId="{F21276E5-1D9F-404D-B9BD-7B89788C7BC6}" type="parTrans" cxnId="{5DD46650-0D1D-4395-BEB0-DC0C77BD6BF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302B64D-1656-4853-B0BB-58529B5838E1}" type="sibTrans" cxnId="{5DD46650-0D1D-4395-BEB0-DC0C77BD6BF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A09EA9C-A943-44FB-ACDD-95A75B272579}" type="pres">
      <dgm:prSet presAssocID="{4B0F00D0-D0AD-4631-B0E9-A1EEFBBAB4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17803D-8657-4D76-98AF-0145E5BA35F3}" type="pres">
      <dgm:prSet presAssocID="{4B0F00D0-D0AD-4631-B0E9-A1EEFBBAB437}" presName="Name1" presStyleCnt="0"/>
      <dgm:spPr/>
    </dgm:pt>
    <dgm:pt modelId="{303D866B-8BAB-450F-ABDC-DA5BFE480EB9}" type="pres">
      <dgm:prSet presAssocID="{4B0F00D0-D0AD-4631-B0E9-A1EEFBBAB437}" presName="cycle" presStyleCnt="0"/>
      <dgm:spPr/>
    </dgm:pt>
    <dgm:pt modelId="{8A5E1260-507A-492E-9A3C-F16C83130D40}" type="pres">
      <dgm:prSet presAssocID="{4B0F00D0-D0AD-4631-B0E9-A1EEFBBAB437}" presName="srcNode" presStyleLbl="node1" presStyleIdx="0" presStyleCnt="7"/>
      <dgm:spPr/>
    </dgm:pt>
    <dgm:pt modelId="{E03A4D6C-D2EC-4813-812E-600C224D3B18}" type="pres">
      <dgm:prSet presAssocID="{4B0F00D0-D0AD-4631-B0E9-A1EEFBBAB437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F1A1AA1E-CF7D-484E-92C5-7CDFBDD31084}" type="pres">
      <dgm:prSet presAssocID="{4B0F00D0-D0AD-4631-B0E9-A1EEFBBAB437}" presName="extraNode" presStyleLbl="node1" presStyleIdx="0" presStyleCnt="7"/>
      <dgm:spPr/>
    </dgm:pt>
    <dgm:pt modelId="{77C9910B-065D-46BA-8309-1651959E45CE}" type="pres">
      <dgm:prSet presAssocID="{4B0F00D0-D0AD-4631-B0E9-A1EEFBBAB437}" presName="dstNode" presStyleLbl="node1" presStyleIdx="0" presStyleCnt="7"/>
      <dgm:spPr/>
    </dgm:pt>
    <dgm:pt modelId="{092FB9A9-57A2-484B-9C90-CF260BAB2001}" type="pres">
      <dgm:prSet presAssocID="{38B06C8B-FA59-470F-BFDA-548263360E24}" presName="text_1" presStyleLbl="node1" presStyleIdx="0" presStyleCnt="7" custScaleY="136074" custLinFactNeighborX="1091" custLinFactNeighborY="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EA72C25-CC74-419B-9845-6B2FD6CB3C45}" type="pres">
      <dgm:prSet presAssocID="{38B06C8B-FA59-470F-BFDA-548263360E24}" presName="accent_1" presStyleCnt="0"/>
      <dgm:spPr/>
    </dgm:pt>
    <dgm:pt modelId="{7A44FFF1-F8DC-48A6-A211-50B5C2C0B870}" type="pres">
      <dgm:prSet presAssocID="{38B06C8B-FA59-470F-BFDA-548263360E24}" presName="accentRepeatNode" presStyleLbl="solidFgAcc1" presStyleIdx="0" presStyleCnt="7"/>
      <dgm:spPr>
        <a:xfrm>
          <a:off x="74971" y="191501"/>
          <a:ext cx="637962" cy="637962"/>
        </a:xfrm>
        <a:prstGeom prst="ellipse">
          <a:avLst/>
        </a:prstGeom>
        <a:solidFill>
          <a:srgbClr val="A3DF41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F5D6794A-510B-45B7-8B23-F8B1BC2A15A9}" type="pres">
      <dgm:prSet presAssocID="{0B32AD7C-F1CF-4080-8F35-231D25E39074}" presName="text_2" presStyleLbl="node1" presStyleIdx="1" presStyleCnt="7" custLinFactY="200000" custLinFactNeighborX="7884" custLinFactNeighborY="26446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8844706-7D5A-4D49-AC70-B1CEA85D8C39}" type="pres">
      <dgm:prSet presAssocID="{0B32AD7C-F1CF-4080-8F35-231D25E39074}" presName="accent_2" presStyleCnt="0"/>
      <dgm:spPr/>
    </dgm:pt>
    <dgm:pt modelId="{194A17E7-7153-4B06-96C3-9F8F95985E47}" type="pres">
      <dgm:prSet presAssocID="{0B32AD7C-F1CF-4080-8F35-231D25E39074}" presName="accentRepeatNode" presStyleLbl="solidFgAcc1" presStyleIdx="1" presStyleCnt="7"/>
      <dgm:spPr>
        <a:xfrm>
          <a:off x="537157" y="957505"/>
          <a:ext cx="637962" cy="63796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3C2184E-EE2C-4223-9093-AEF9DC26AA87}" type="pres">
      <dgm:prSet presAssocID="{4C0F44DD-FD66-4409-B64F-6B1606940765}" presName="text_3" presStyleLbl="node1" presStyleIdx="2" presStyleCnt="7" custScaleX="101815" custLinFactNeighborX="1116" custLinFactNeighborY="87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21AD6B9-1E19-449B-B623-ACBBDC9266DD}" type="pres">
      <dgm:prSet presAssocID="{4C0F44DD-FD66-4409-B64F-6B1606940765}" presName="accent_3" presStyleCnt="0"/>
      <dgm:spPr/>
    </dgm:pt>
    <dgm:pt modelId="{E6236647-13B5-4865-8D8E-D6A5AEB473E4}" type="pres">
      <dgm:prSet presAssocID="{4C0F44DD-FD66-4409-B64F-6B1606940765}" presName="accentRepeatNode" presStyleLbl="solidFgAcc1" presStyleIdx="2" presStyleCnt="7"/>
      <dgm:spPr>
        <a:xfrm>
          <a:off x="790433" y="1722948"/>
          <a:ext cx="637962" cy="63796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295922D-8A76-448B-A5B0-8970990F28B8}" type="pres">
      <dgm:prSet presAssocID="{C6FB23D6-E7C7-47DA-87EF-855EFD0360B2}" presName="text_4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7667AFE-70BC-47D4-A138-5F74A28FB8D8}" type="pres">
      <dgm:prSet presAssocID="{C6FB23D6-E7C7-47DA-87EF-855EFD0360B2}" presName="accent_4" presStyleCnt="0"/>
      <dgm:spPr/>
    </dgm:pt>
    <dgm:pt modelId="{254345F0-8B01-4994-AF22-8AA249F5D2D9}" type="pres">
      <dgm:prSet presAssocID="{C6FB23D6-E7C7-47DA-87EF-855EFD0360B2}" presName="accentRepeatNode" presStyleLbl="solidFgAcc1" presStyleIdx="3" presStyleCnt="7"/>
      <dgm:spPr>
        <a:xfrm>
          <a:off x="871302" y="2488953"/>
          <a:ext cx="637962" cy="637962"/>
        </a:xfrm>
        <a:prstGeom prst="ellipse">
          <a:avLst/>
        </a:prstGeom>
        <a:solidFill>
          <a:srgbClr val="A3DF41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044EAA4-6110-4BD1-8CFB-B256BA93E49D}" type="pres">
      <dgm:prSet presAssocID="{7A5E03AC-17EB-4864-AF50-9CE41088A631}" presName="text_5" presStyleLbl="node1" presStyleIdx="4" presStyleCnt="7" custLinFactY="57377" custLinFactNeighborX="1675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3AD9457-5CD6-4B27-B129-7ACC1D9B43E1}" type="pres">
      <dgm:prSet presAssocID="{7A5E03AC-17EB-4864-AF50-9CE41088A631}" presName="accent_5" presStyleCnt="0"/>
      <dgm:spPr/>
    </dgm:pt>
    <dgm:pt modelId="{309AB71C-64C4-4FBB-8B0B-C1B2F8C8C8B0}" type="pres">
      <dgm:prSet presAssocID="{7A5E03AC-17EB-4864-AF50-9CE41088A631}" presName="accentRepeatNode" presStyleLbl="solidFgAcc1" presStyleIdx="4" presStyleCnt="7"/>
      <dgm:spPr>
        <a:xfrm>
          <a:off x="790433" y="3254957"/>
          <a:ext cx="637962" cy="63796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7EB1988C-BB88-44FF-AC56-34672D3FB028}" type="pres">
      <dgm:prSet presAssocID="{6CC1A2BF-9E1A-49A7-8562-173541A4D839}" presName="text_6" presStyleLbl="node1" presStyleIdx="5" presStyleCnt="7" custScaleX="92439" custLinFactY="-299624" custLinFactNeighborX="4926" custLinFactNeighborY="-3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D5B63FD-2537-4696-8DC7-19478CCBDD91}" type="pres">
      <dgm:prSet presAssocID="{6CC1A2BF-9E1A-49A7-8562-173541A4D839}" presName="accent_6" presStyleCnt="0"/>
      <dgm:spPr/>
    </dgm:pt>
    <dgm:pt modelId="{2276E962-3574-45FA-8B47-7CC32B532AD9}" type="pres">
      <dgm:prSet presAssocID="{6CC1A2BF-9E1A-49A7-8562-173541A4D839}" presName="accentRepeatNode" presStyleLbl="solidFgAcc1" presStyleIdx="5" presStyleCnt="7"/>
      <dgm:spPr>
        <a:xfrm>
          <a:off x="537157" y="4020400"/>
          <a:ext cx="637962" cy="63796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3FB394A-ACA3-4216-A3BF-412C07A8854C}" type="pres">
      <dgm:prSet presAssocID="{DEAAC7D9-697A-4E25-80AB-22609AD1EF63}" presName="text_7" presStyleLbl="node1" presStyleIdx="6" presStyleCnt="7" custScaleX="96050" custLinFactNeighborX="3493" custLinFactNeighborY="231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5126A40-67E3-4D7C-84E2-3BFE66A622E7}" type="pres">
      <dgm:prSet presAssocID="{DEAAC7D9-697A-4E25-80AB-22609AD1EF63}" presName="accent_7" presStyleCnt="0"/>
      <dgm:spPr/>
    </dgm:pt>
    <dgm:pt modelId="{4900ABA6-5922-4ABA-9EB6-C4DCBE13F460}" type="pres">
      <dgm:prSet presAssocID="{DEAAC7D9-697A-4E25-80AB-22609AD1EF63}" presName="accentRepeatNode" presStyleLbl="solidFgAcc1" presStyleIdx="6" presStyleCnt="7"/>
      <dgm:spPr>
        <a:xfrm>
          <a:off x="74971" y="4786405"/>
          <a:ext cx="637962" cy="637962"/>
        </a:xfrm>
        <a:prstGeom prst="ellipse">
          <a:avLst/>
        </a:prstGeom>
        <a:solidFill>
          <a:srgbClr val="A3DF41"/>
        </a:solidFill>
        <a:ln w="25400" cap="flat" cmpd="sng" algn="ctr">
          <a:solidFill>
            <a:srgbClr val="444D26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07FA3C4F-D194-4F82-814B-A09FD86E150F}" srcId="{4B0F00D0-D0AD-4631-B0E9-A1EEFBBAB437}" destId="{7A5E03AC-17EB-4864-AF50-9CE41088A631}" srcOrd="4" destOrd="0" parTransId="{E6E5CD3C-E451-412E-9DA7-B19A754E612D}" sibTransId="{76304AA8-ACD6-4E4A-B756-8C05361B201D}"/>
    <dgm:cxn modelId="{5B4F2C9F-8EE2-4BCB-BB48-66E89CBD9E03}" srcId="{4B0F00D0-D0AD-4631-B0E9-A1EEFBBAB437}" destId="{C6FB23D6-E7C7-47DA-87EF-855EFD0360B2}" srcOrd="3" destOrd="0" parTransId="{D0F77E88-4922-4BBB-B4B0-7E9CAF6D1897}" sibTransId="{E1E57819-1ECF-418C-BEAA-B17D15DEA58B}"/>
    <dgm:cxn modelId="{7F86C5BE-96D8-45A2-B3D5-8FD267FC648C}" srcId="{4B0F00D0-D0AD-4631-B0E9-A1EEFBBAB437}" destId="{6CC1A2BF-9E1A-49A7-8562-173541A4D839}" srcOrd="5" destOrd="0" parTransId="{5B21BB6D-54A0-4F49-B2C1-D32295B581E8}" sibTransId="{CE923208-6D15-4003-B009-C5E5950CD470}"/>
    <dgm:cxn modelId="{642375D3-B7F8-43FB-A4A4-4D673C9C4984}" srcId="{4B0F00D0-D0AD-4631-B0E9-A1EEFBBAB437}" destId="{38B06C8B-FA59-470F-BFDA-548263360E24}" srcOrd="0" destOrd="0" parTransId="{04E47DBD-C35B-41E8-9109-3AB3284DBE55}" sibTransId="{685C62C7-7939-4ADE-B789-2A30950E17DE}"/>
    <dgm:cxn modelId="{B9C17A6B-4AA4-4B37-BED5-C507B8C11B08}" srcId="{4B0F00D0-D0AD-4631-B0E9-A1EEFBBAB437}" destId="{0B32AD7C-F1CF-4080-8F35-231D25E39074}" srcOrd="1" destOrd="0" parTransId="{9A4FF392-7000-426F-B470-9FE8288F631B}" sibTransId="{FF040F51-4CDA-474E-9ABF-77B4DF0875D2}"/>
    <dgm:cxn modelId="{9C6B91B5-F2C8-45A8-A615-4FA1C47A5332}" type="presOf" srcId="{38B06C8B-FA59-470F-BFDA-548263360E24}" destId="{092FB9A9-57A2-484B-9C90-CF260BAB2001}" srcOrd="0" destOrd="0" presId="urn:microsoft.com/office/officeart/2008/layout/VerticalCurvedList"/>
    <dgm:cxn modelId="{EBCBB3F1-BCA6-423E-839B-27A2E6AA1823}" type="presOf" srcId="{C6FB23D6-E7C7-47DA-87EF-855EFD0360B2}" destId="{5295922D-8A76-448B-A5B0-8970990F28B8}" srcOrd="0" destOrd="0" presId="urn:microsoft.com/office/officeart/2008/layout/VerticalCurvedList"/>
    <dgm:cxn modelId="{1D89C58D-52ED-45A4-BA8E-5507E55E1BE1}" type="presOf" srcId="{DEAAC7D9-697A-4E25-80AB-22609AD1EF63}" destId="{03FB394A-ACA3-4216-A3BF-412C07A8854C}" srcOrd="0" destOrd="0" presId="urn:microsoft.com/office/officeart/2008/layout/VerticalCurvedList"/>
    <dgm:cxn modelId="{4F7FBFE1-DE9A-4EA7-8956-92885730FD92}" type="presOf" srcId="{6CC1A2BF-9E1A-49A7-8562-173541A4D839}" destId="{7EB1988C-BB88-44FF-AC56-34672D3FB028}" srcOrd="0" destOrd="0" presId="urn:microsoft.com/office/officeart/2008/layout/VerticalCurvedList"/>
    <dgm:cxn modelId="{C1B1C708-E11C-4C84-9FD4-DB3E8D75A36F}" type="presOf" srcId="{4B0F00D0-D0AD-4631-B0E9-A1EEFBBAB437}" destId="{EA09EA9C-A943-44FB-ACDD-95A75B272579}" srcOrd="0" destOrd="0" presId="urn:microsoft.com/office/officeart/2008/layout/VerticalCurvedList"/>
    <dgm:cxn modelId="{5DD46650-0D1D-4395-BEB0-DC0C77BD6BF8}" srcId="{4B0F00D0-D0AD-4631-B0E9-A1EEFBBAB437}" destId="{DEAAC7D9-697A-4E25-80AB-22609AD1EF63}" srcOrd="6" destOrd="0" parTransId="{F21276E5-1D9F-404D-B9BD-7B89788C7BC6}" sibTransId="{C302B64D-1656-4853-B0BB-58529B5838E1}"/>
    <dgm:cxn modelId="{EFD46501-289E-4D60-84BD-BA9841BCCA42}" type="presOf" srcId="{685C62C7-7939-4ADE-B789-2A30950E17DE}" destId="{E03A4D6C-D2EC-4813-812E-600C224D3B18}" srcOrd="0" destOrd="0" presId="urn:microsoft.com/office/officeart/2008/layout/VerticalCurvedList"/>
    <dgm:cxn modelId="{129EE3D8-56A0-4B61-8843-38394196B917}" type="presOf" srcId="{7A5E03AC-17EB-4864-AF50-9CE41088A631}" destId="{9044EAA4-6110-4BD1-8CFB-B256BA93E49D}" srcOrd="0" destOrd="0" presId="urn:microsoft.com/office/officeart/2008/layout/VerticalCurvedList"/>
    <dgm:cxn modelId="{3276C8C3-73F3-485B-879C-9420AFC404F8}" srcId="{4B0F00D0-D0AD-4631-B0E9-A1EEFBBAB437}" destId="{4C0F44DD-FD66-4409-B64F-6B1606940765}" srcOrd="2" destOrd="0" parTransId="{32FC3A41-6D3A-4533-961F-376E58E572D5}" sibTransId="{F0604762-F865-4AAA-9B7E-EDCE40A5839B}"/>
    <dgm:cxn modelId="{D54EC494-CAE9-4B89-BB97-A376DEFFEBF8}" type="presOf" srcId="{4C0F44DD-FD66-4409-B64F-6B1606940765}" destId="{63C2184E-EE2C-4223-9093-AEF9DC26AA87}" srcOrd="0" destOrd="0" presId="urn:microsoft.com/office/officeart/2008/layout/VerticalCurvedList"/>
    <dgm:cxn modelId="{3C354CA0-C15C-4DC5-B0B6-5A8E3656742C}" type="presOf" srcId="{0B32AD7C-F1CF-4080-8F35-231D25E39074}" destId="{F5D6794A-510B-45B7-8B23-F8B1BC2A15A9}" srcOrd="0" destOrd="0" presId="urn:microsoft.com/office/officeart/2008/layout/VerticalCurvedList"/>
    <dgm:cxn modelId="{83C4E9D0-70F7-457F-846A-73F28CB47EBF}" type="presParOf" srcId="{EA09EA9C-A943-44FB-ACDD-95A75B272579}" destId="{3017803D-8657-4D76-98AF-0145E5BA35F3}" srcOrd="0" destOrd="0" presId="urn:microsoft.com/office/officeart/2008/layout/VerticalCurvedList"/>
    <dgm:cxn modelId="{7BAD944A-CC8B-4565-BC23-6F39DB4675BA}" type="presParOf" srcId="{3017803D-8657-4D76-98AF-0145E5BA35F3}" destId="{303D866B-8BAB-450F-ABDC-DA5BFE480EB9}" srcOrd="0" destOrd="0" presId="urn:microsoft.com/office/officeart/2008/layout/VerticalCurvedList"/>
    <dgm:cxn modelId="{12E6F1B0-9123-4C75-9149-1527E400E188}" type="presParOf" srcId="{303D866B-8BAB-450F-ABDC-DA5BFE480EB9}" destId="{8A5E1260-507A-492E-9A3C-F16C83130D40}" srcOrd="0" destOrd="0" presId="urn:microsoft.com/office/officeart/2008/layout/VerticalCurvedList"/>
    <dgm:cxn modelId="{B3B6DB0B-D9B1-4156-8C04-16C7D4B9CBBC}" type="presParOf" srcId="{303D866B-8BAB-450F-ABDC-DA5BFE480EB9}" destId="{E03A4D6C-D2EC-4813-812E-600C224D3B18}" srcOrd="1" destOrd="0" presId="urn:microsoft.com/office/officeart/2008/layout/VerticalCurvedList"/>
    <dgm:cxn modelId="{F49EC4EA-715B-41F4-BB18-424FC0275C8C}" type="presParOf" srcId="{303D866B-8BAB-450F-ABDC-DA5BFE480EB9}" destId="{F1A1AA1E-CF7D-484E-92C5-7CDFBDD31084}" srcOrd="2" destOrd="0" presId="urn:microsoft.com/office/officeart/2008/layout/VerticalCurvedList"/>
    <dgm:cxn modelId="{5170AD9B-0698-48A4-8818-4477EFFBA976}" type="presParOf" srcId="{303D866B-8BAB-450F-ABDC-DA5BFE480EB9}" destId="{77C9910B-065D-46BA-8309-1651959E45CE}" srcOrd="3" destOrd="0" presId="urn:microsoft.com/office/officeart/2008/layout/VerticalCurvedList"/>
    <dgm:cxn modelId="{1F2AA116-638E-43DC-B87C-4A358BBB27E6}" type="presParOf" srcId="{3017803D-8657-4D76-98AF-0145E5BA35F3}" destId="{092FB9A9-57A2-484B-9C90-CF260BAB2001}" srcOrd="1" destOrd="0" presId="urn:microsoft.com/office/officeart/2008/layout/VerticalCurvedList"/>
    <dgm:cxn modelId="{B2F06040-FAB4-4F54-B8EE-6E7AF4F8640A}" type="presParOf" srcId="{3017803D-8657-4D76-98AF-0145E5BA35F3}" destId="{FEA72C25-CC74-419B-9845-6B2FD6CB3C45}" srcOrd="2" destOrd="0" presId="urn:microsoft.com/office/officeart/2008/layout/VerticalCurvedList"/>
    <dgm:cxn modelId="{13CEEAE2-BF36-47B6-ABC9-02A77E8C8CB4}" type="presParOf" srcId="{FEA72C25-CC74-419B-9845-6B2FD6CB3C45}" destId="{7A44FFF1-F8DC-48A6-A211-50B5C2C0B870}" srcOrd="0" destOrd="0" presId="urn:microsoft.com/office/officeart/2008/layout/VerticalCurvedList"/>
    <dgm:cxn modelId="{7358546E-EAAD-4248-8EFF-BFD0D1FC45CD}" type="presParOf" srcId="{3017803D-8657-4D76-98AF-0145E5BA35F3}" destId="{F5D6794A-510B-45B7-8B23-F8B1BC2A15A9}" srcOrd="3" destOrd="0" presId="urn:microsoft.com/office/officeart/2008/layout/VerticalCurvedList"/>
    <dgm:cxn modelId="{E5FF86E5-0FEF-4FF4-A650-437336AB9E53}" type="presParOf" srcId="{3017803D-8657-4D76-98AF-0145E5BA35F3}" destId="{58844706-7D5A-4D49-AC70-B1CEA85D8C39}" srcOrd="4" destOrd="0" presId="urn:microsoft.com/office/officeart/2008/layout/VerticalCurvedList"/>
    <dgm:cxn modelId="{2F44C225-76B5-4C5C-9219-3AA8427F3CC8}" type="presParOf" srcId="{58844706-7D5A-4D49-AC70-B1CEA85D8C39}" destId="{194A17E7-7153-4B06-96C3-9F8F95985E47}" srcOrd="0" destOrd="0" presId="urn:microsoft.com/office/officeart/2008/layout/VerticalCurvedList"/>
    <dgm:cxn modelId="{070CFF22-F80E-42B2-885E-BB58B9F9D8D1}" type="presParOf" srcId="{3017803D-8657-4D76-98AF-0145E5BA35F3}" destId="{63C2184E-EE2C-4223-9093-AEF9DC26AA87}" srcOrd="5" destOrd="0" presId="urn:microsoft.com/office/officeart/2008/layout/VerticalCurvedList"/>
    <dgm:cxn modelId="{E26F8025-CC2A-483A-963F-160FB36E28C7}" type="presParOf" srcId="{3017803D-8657-4D76-98AF-0145E5BA35F3}" destId="{F21AD6B9-1E19-449B-B623-ACBBDC9266DD}" srcOrd="6" destOrd="0" presId="urn:microsoft.com/office/officeart/2008/layout/VerticalCurvedList"/>
    <dgm:cxn modelId="{F83793C2-5864-4227-9AA1-51CB6F2049BF}" type="presParOf" srcId="{F21AD6B9-1E19-449B-B623-ACBBDC9266DD}" destId="{E6236647-13B5-4865-8D8E-D6A5AEB473E4}" srcOrd="0" destOrd="0" presId="urn:microsoft.com/office/officeart/2008/layout/VerticalCurvedList"/>
    <dgm:cxn modelId="{F776E508-4B01-45D0-871F-29E921D26D32}" type="presParOf" srcId="{3017803D-8657-4D76-98AF-0145E5BA35F3}" destId="{5295922D-8A76-448B-A5B0-8970990F28B8}" srcOrd="7" destOrd="0" presId="urn:microsoft.com/office/officeart/2008/layout/VerticalCurvedList"/>
    <dgm:cxn modelId="{D7B4D141-FD50-4357-817B-5777C504E4D1}" type="presParOf" srcId="{3017803D-8657-4D76-98AF-0145E5BA35F3}" destId="{47667AFE-70BC-47D4-A138-5F74A28FB8D8}" srcOrd="8" destOrd="0" presId="urn:microsoft.com/office/officeart/2008/layout/VerticalCurvedList"/>
    <dgm:cxn modelId="{5239AE86-34CF-4875-BE3C-A62913790801}" type="presParOf" srcId="{47667AFE-70BC-47D4-A138-5F74A28FB8D8}" destId="{254345F0-8B01-4994-AF22-8AA249F5D2D9}" srcOrd="0" destOrd="0" presId="urn:microsoft.com/office/officeart/2008/layout/VerticalCurvedList"/>
    <dgm:cxn modelId="{220239A8-D4FF-4542-95FE-60CC0C9F428F}" type="presParOf" srcId="{3017803D-8657-4D76-98AF-0145E5BA35F3}" destId="{9044EAA4-6110-4BD1-8CFB-B256BA93E49D}" srcOrd="9" destOrd="0" presId="urn:microsoft.com/office/officeart/2008/layout/VerticalCurvedList"/>
    <dgm:cxn modelId="{6C0D3028-017B-4217-9834-29CB8BA51F3B}" type="presParOf" srcId="{3017803D-8657-4D76-98AF-0145E5BA35F3}" destId="{E3AD9457-5CD6-4B27-B129-7ACC1D9B43E1}" srcOrd="10" destOrd="0" presId="urn:microsoft.com/office/officeart/2008/layout/VerticalCurvedList"/>
    <dgm:cxn modelId="{5D10667C-9496-4CAC-8CD1-236B91FEE8D8}" type="presParOf" srcId="{E3AD9457-5CD6-4B27-B129-7ACC1D9B43E1}" destId="{309AB71C-64C4-4FBB-8B0B-C1B2F8C8C8B0}" srcOrd="0" destOrd="0" presId="urn:microsoft.com/office/officeart/2008/layout/VerticalCurvedList"/>
    <dgm:cxn modelId="{22B4E747-648B-4430-8DEF-4097477B7B43}" type="presParOf" srcId="{3017803D-8657-4D76-98AF-0145E5BA35F3}" destId="{7EB1988C-BB88-44FF-AC56-34672D3FB028}" srcOrd="11" destOrd="0" presId="urn:microsoft.com/office/officeart/2008/layout/VerticalCurvedList"/>
    <dgm:cxn modelId="{628E3D46-250A-4189-8D47-0DB39A1E74EE}" type="presParOf" srcId="{3017803D-8657-4D76-98AF-0145E5BA35F3}" destId="{2D5B63FD-2537-4696-8DC7-19478CCBDD91}" srcOrd="12" destOrd="0" presId="urn:microsoft.com/office/officeart/2008/layout/VerticalCurvedList"/>
    <dgm:cxn modelId="{E98ECD70-3566-4AA9-8E64-3CF99A50B0F2}" type="presParOf" srcId="{2D5B63FD-2537-4696-8DC7-19478CCBDD91}" destId="{2276E962-3574-45FA-8B47-7CC32B532AD9}" srcOrd="0" destOrd="0" presId="urn:microsoft.com/office/officeart/2008/layout/VerticalCurvedList"/>
    <dgm:cxn modelId="{65A40537-9ED3-4744-BA65-667598B6BB54}" type="presParOf" srcId="{3017803D-8657-4D76-98AF-0145E5BA35F3}" destId="{03FB394A-ACA3-4216-A3BF-412C07A8854C}" srcOrd="13" destOrd="0" presId="urn:microsoft.com/office/officeart/2008/layout/VerticalCurvedList"/>
    <dgm:cxn modelId="{7000EBE9-6EED-4418-B5B1-E3DA9EFED341}" type="presParOf" srcId="{3017803D-8657-4D76-98AF-0145E5BA35F3}" destId="{65126A40-67E3-4D7C-84E2-3BFE66A622E7}" srcOrd="14" destOrd="0" presId="urn:microsoft.com/office/officeart/2008/layout/VerticalCurvedList"/>
    <dgm:cxn modelId="{667BC52B-4465-4428-B114-972903C7A25A}" type="presParOf" srcId="{65126A40-67E3-4D7C-84E2-3BFE66A622E7}" destId="{4900ABA6-5922-4ABA-9EB6-C4DCBE13F460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A4D6C-D2EC-4813-812E-600C224D3B18}">
      <dsp:nvSpPr>
        <dsp:cNvPr id="0" name=""/>
        <dsp:cNvSpPr/>
      </dsp:nvSpPr>
      <dsp:spPr>
        <a:xfrm>
          <a:off x="-6364218" y="-971329"/>
          <a:ext cx="7558527" cy="7558527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FB9A9-57A2-484B-9C90-CF260BAB2001}">
      <dsp:nvSpPr>
        <dsp:cNvPr id="0" name=""/>
        <dsp:cNvSpPr/>
      </dsp:nvSpPr>
      <dsp:spPr>
        <a:xfrm>
          <a:off x="428233" y="166911"/>
          <a:ext cx="4870037" cy="694481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Материально-техническое оснащение: использование лабораторного оборудования ТР</a:t>
          </a:r>
          <a:endParaRPr lang="ru-RU" sz="1600" b="1" kern="1200" dirty="0">
            <a:solidFill>
              <a:srgbClr val="170E8C"/>
            </a:solidFill>
            <a:latin typeface="Calibri"/>
            <a:ea typeface="+mn-ea"/>
            <a:cs typeface="+mn-cs"/>
          </a:endParaRPr>
        </a:p>
      </dsp:txBody>
      <dsp:txXfrm>
        <a:off x="428233" y="166911"/>
        <a:ext cx="4870037" cy="694481"/>
      </dsp:txXfrm>
    </dsp:sp>
    <dsp:sp modelId="{7A44FFF1-F8DC-48A6-A211-50B5C2C0B870}">
      <dsp:nvSpPr>
        <dsp:cNvPr id="0" name=""/>
        <dsp:cNvSpPr/>
      </dsp:nvSpPr>
      <dsp:spPr>
        <a:xfrm>
          <a:off x="56120" y="191501"/>
          <a:ext cx="637962" cy="637962"/>
        </a:xfrm>
        <a:prstGeom prst="ellipse">
          <a:avLst/>
        </a:prstGeom>
        <a:solidFill>
          <a:srgbClr val="A3DF41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6794A-510B-45B7-8B23-F8B1BC2A15A9}">
      <dsp:nvSpPr>
        <dsp:cNvPr id="0" name=""/>
        <dsp:cNvSpPr/>
      </dsp:nvSpPr>
      <dsp:spPr>
        <a:xfrm>
          <a:off x="931111" y="3391777"/>
          <a:ext cx="4407851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Квалифицированные педагоги и специалисты</a:t>
          </a:r>
          <a:endParaRPr lang="ru-RU" sz="1600" b="1" kern="1200" dirty="0">
            <a:solidFill>
              <a:srgbClr val="170E8C"/>
            </a:solidFill>
            <a:latin typeface="Calibri"/>
            <a:ea typeface="+mn-ea"/>
            <a:cs typeface="+mn-cs"/>
          </a:endParaRPr>
        </a:p>
      </dsp:txBody>
      <dsp:txXfrm>
        <a:off x="931111" y="3391777"/>
        <a:ext cx="4407851" cy="510370"/>
      </dsp:txXfrm>
    </dsp:sp>
    <dsp:sp modelId="{194A17E7-7153-4B06-96C3-9F8F95985E47}">
      <dsp:nvSpPr>
        <dsp:cNvPr id="0" name=""/>
        <dsp:cNvSpPr/>
      </dsp:nvSpPr>
      <dsp:spPr>
        <a:xfrm>
          <a:off x="518306" y="957505"/>
          <a:ext cx="637962" cy="63796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2184E-EE2C-4223-9093-AEF9DC26AA87}">
      <dsp:nvSpPr>
        <dsp:cNvPr id="0" name=""/>
        <dsp:cNvSpPr/>
      </dsp:nvSpPr>
      <dsp:spPr>
        <a:xfrm>
          <a:off x="1099225" y="1791225"/>
          <a:ext cx="4229981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Гибкий график проведения мероприятий</a:t>
          </a:r>
          <a:endParaRPr lang="ru-RU" sz="16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099225" y="1791225"/>
        <a:ext cx="4229981" cy="510370"/>
      </dsp:txXfrm>
    </dsp:sp>
    <dsp:sp modelId="{E6236647-13B5-4865-8D8E-D6A5AEB473E4}">
      <dsp:nvSpPr>
        <dsp:cNvPr id="0" name=""/>
        <dsp:cNvSpPr/>
      </dsp:nvSpPr>
      <dsp:spPr>
        <a:xfrm>
          <a:off x="771582" y="1722948"/>
          <a:ext cx="637962" cy="63796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5922D-8A76-448B-A5B0-8970990F28B8}">
      <dsp:nvSpPr>
        <dsp:cNvPr id="0" name=""/>
        <dsp:cNvSpPr/>
      </dsp:nvSpPr>
      <dsp:spPr>
        <a:xfrm>
          <a:off x="1171432" y="2552749"/>
          <a:ext cx="4073707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Методическая поддержка при проведении занятий</a:t>
          </a:r>
          <a:endParaRPr lang="ru-RU" sz="1600" b="1" kern="1200" dirty="0">
            <a:solidFill>
              <a:srgbClr val="170E8C"/>
            </a:solidFill>
            <a:latin typeface="Calibri"/>
            <a:ea typeface="+mn-ea"/>
            <a:cs typeface="+mn-cs"/>
          </a:endParaRPr>
        </a:p>
      </dsp:txBody>
      <dsp:txXfrm>
        <a:off x="1171432" y="2552749"/>
        <a:ext cx="4073707" cy="510370"/>
      </dsp:txXfrm>
    </dsp:sp>
    <dsp:sp modelId="{254345F0-8B01-4994-AF22-8AA249F5D2D9}">
      <dsp:nvSpPr>
        <dsp:cNvPr id="0" name=""/>
        <dsp:cNvSpPr/>
      </dsp:nvSpPr>
      <dsp:spPr>
        <a:xfrm>
          <a:off x="852450" y="2488953"/>
          <a:ext cx="637962" cy="637962"/>
        </a:xfrm>
        <a:prstGeom prst="ellipse">
          <a:avLst/>
        </a:prstGeom>
        <a:solidFill>
          <a:srgbClr val="A3DF41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EAA4-6110-4BD1-8CFB-B256BA93E49D}">
      <dsp:nvSpPr>
        <dsp:cNvPr id="0" name=""/>
        <dsp:cNvSpPr/>
      </dsp:nvSpPr>
      <dsp:spPr>
        <a:xfrm>
          <a:off x="1160152" y="4121959"/>
          <a:ext cx="4154576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70E8C"/>
              </a:solidFill>
              <a:latin typeface="Calibri"/>
              <a:ea typeface="+mn-ea"/>
              <a:cs typeface="+mn-cs"/>
            </a:rPr>
            <a:t>Вовлечение родителей в реализации проекта</a:t>
          </a:r>
          <a:endParaRPr lang="ru-RU" sz="1600" b="1" kern="1200" dirty="0">
            <a:solidFill>
              <a:srgbClr val="170E8C"/>
            </a:solidFill>
            <a:latin typeface="Calibri"/>
            <a:ea typeface="+mn-ea"/>
            <a:cs typeface="+mn-cs"/>
          </a:endParaRPr>
        </a:p>
      </dsp:txBody>
      <dsp:txXfrm>
        <a:off x="1160152" y="4121959"/>
        <a:ext cx="4154576" cy="510370"/>
      </dsp:txXfrm>
    </dsp:sp>
    <dsp:sp modelId="{309AB71C-64C4-4FBB-8B0B-C1B2F8C8C8B0}">
      <dsp:nvSpPr>
        <dsp:cNvPr id="0" name=""/>
        <dsp:cNvSpPr/>
      </dsp:nvSpPr>
      <dsp:spPr>
        <a:xfrm>
          <a:off x="771582" y="3254957"/>
          <a:ext cx="637962" cy="63796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1988C-BB88-44FF-AC56-34672D3FB028}">
      <dsp:nvSpPr>
        <dsp:cNvPr id="0" name=""/>
        <dsp:cNvSpPr/>
      </dsp:nvSpPr>
      <dsp:spPr>
        <a:xfrm>
          <a:off x="1221057" y="1023894"/>
          <a:ext cx="4074574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</a:rPr>
            <a:t>Природные ресурсы и экосистемы</a:t>
          </a:r>
          <a:endParaRPr lang="ru-RU" sz="16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221057" y="1023894"/>
        <a:ext cx="4074574" cy="510370"/>
      </dsp:txXfrm>
    </dsp:sp>
    <dsp:sp modelId="{2276E962-3574-45FA-8B47-7CC32B532AD9}">
      <dsp:nvSpPr>
        <dsp:cNvPr id="0" name=""/>
        <dsp:cNvSpPr/>
      </dsp:nvSpPr>
      <dsp:spPr>
        <a:xfrm>
          <a:off x="518306" y="4020400"/>
          <a:ext cx="637962" cy="63796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B394A-ACA3-4216-A3BF-412C07A8854C}">
      <dsp:nvSpPr>
        <dsp:cNvPr id="0" name=""/>
        <dsp:cNvSpPr/>
      </dsp:nvSpPr>
      <dsp:spPr>
        <a:xfrm>
          <a:off x="641395" y="4968551"/>
          <a:ext cx="4677671" cy="510370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600" b="1" kern="1200" dirty="0" smtClean="0">
              <a:solidFill>
                <a:srgbClr val="170E8C"/>
              </a:solidFill>
              <a:latin typeface="Calibri"/>
              <a:ea typeface="+mn-ea"/>
              <a:cs typeface="+mn-cs"/>
              <a:sym typeface="Century Gothic"/>
            </a:rPr>
            <a:t>ОО заключили договоры о взаимодействии с организациями</a:t>
          </a:r>
          <a:endParaRPr lang="ru-RU" sz="1600" b="1" kern="1200" dirty="0">
            <a:solidFill>
              <a:srgbClr val="170E8C"/>
            </a:solidFill>
            <a:latin typeface="Calibri"/>
            <a:ea typeface="+mn-ea"/>
            <a:cs typeface="+mn-cs"/>
          </a:endParaRPr>
        </a:p>
      </dsp:txBody>
      <dsp:txXfrm>
        <a:off x="641395" y="4968551"/>
        <a:ext cx="4677671" cy="510370"/>
      </dsp:txXfrm>
    </dsp:sp>
    <dsp:sp modelId="{4900ABA6-5922-4ABA-9EB6-C4DCBE13F460}">
      <dsp:nvSpPr>
        <dsp:cNvPr id="0" name=""/>
        <dsp:cNvSpPr/>
      </dsp:nvSpPr>
      <dsp:spPr>
        <a:xfrm>
          <a:off x="56120" y="4786405"/>
          <a:ext cx="637962" cy="637962"/>
        </a:xfrm>
        <a:prstGeom prst="ellipse">
          <a:avLst/>
        </a:prstGeom>
        <a:solidFill>
          <a:srgbClr val="A3DF41"/>
        </a:solidFill>
        <a:ln w="25400" cap="flat" cmpd="sng" algn="ctr">
          <a:solidFill>
            <a:srgbClr val="444D26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466A5-41AC-42C3-877B-A2C9F0FD110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F0141-9B67-4E10-8E2E-430551879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2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33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913" y="1354138"/>
            <a:ext cx="6480175" cy="364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1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B8649DAF-093F-4482-AA38-346E9A2DEE9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6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F0141-9B67-4E10-8E2E-430551879C6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7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E296-70B4-496F-888C-3A11DDF5B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7FBA-439D-4C19-AF59-11897F51B0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3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C658-CB2D-4DFB-B7D1-4ECD71555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29A5-A3CC-402E-877A-E224659F15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627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EFD7-5686-49BE-91C8-18D4EFFA0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694B-FCED-4433-B0EB-CD73DB79A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8210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765D-1E35-425C-BF89-B4F6B03875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CFCC-EC60-442F-A005-61D22058E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75741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6B70-DA0C-45BC-91D5-45C8DBC305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849A-F935-4B25-BC86-77E811BA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80603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FF7C-1164-49F0-978E-80C9C0A7CE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3E3D-1895-478D-BD63-C9D367370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84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E0AF-9DE8-4466-ACBB-4F11ABB573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76FA-D32E-4796-A816-546A066CB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14144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4A0D-82F8-45F3-A702-69BF7807D7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CC57-4F94-42EE-A223-2E4759DE7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0987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9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3CB9-0A78-4421-8A70-565DA78B4A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D6F6-2881-45B4-B158-86E42ABA1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66205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8750-41D1-4A01-874F-8C96D916A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353A-DA37-4703-8A0B-04D98301F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56723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2D99-FB9F-4CB7-A69C-E10F76BF52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B1C3-FA37-472F-AAF2-082B89B8A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7805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9081" y="1041641"/>
            <a:ext cx="4853164" cy="2388153"/>
          </a:xfrm>
        </p:spPr>
        <p:txBody>
          <a:bodyPr anchor="b"/>
          <a:lstStyle>
            <a:lvl1pPr algn="ctr">
              <a:defRPr sz="5999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9081" y="3429794"/>
            <a:ext cx="4853164" cy="16561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91" y="0"/>
            <a:ext cx="4480612" cy="685958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D5D0-63B9-46B8-A16B-345AB2815C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1AC5-B1DD-4951-AD85-3060B29A4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3215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E296-70B4-496F-888C-3A11DDF5B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7FBA-439D-4C19-AF59-11897F51B0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81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C658-CB2D-4DFB-B7D1-4ECD71555B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29A5-A3CC-402E-877A-E224659F15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5065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EFD7-5686-49BE-91C8-18D4EFFA0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694B-FCED-4433-B0EB-CD73DB79A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67340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765D-1E35-425C-BF89-B4F6B03875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CFCC-EC60-442F-A005-61D22058E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79174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6B70-DA0C-45BC-91D5-45C8DBC305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849A-F935-4B25-BC86-77E811BA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9231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FF7C-1164-49F0-978E-80C9C0A7CE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3E3D-1895-478D-BD63-C9D367370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5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21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E0AF-9DE8-4466-ACBB-4F11ABB573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76FA-D32E-4796-A816-546A066CB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9723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4A0D-82F8-45F3-A702-69BF7807D7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CC57-4F94-42EE-A223-2E4759DE7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98236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3CB9-0A78-4421-8A70-565DA78B4A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D6F6-2881-45B4-B158-86E42ABA1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35924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8750-41D1-4A01-874F-8C96D916A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353A-DA37-4703-8A0B-04D98301F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43861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2D99-FB9F-4CB7-A69C-E10F76BF52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B1C3-FA37-472F-AAF2-082B89B8A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3865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9081" y="1041641"/>
            <a:ext cx="4853164" cy="2388153"/>
          </a:xfrm>
        </p:spPr>
        <p:txBody>
          <a:bodyPr anchor="b"/>
          <a:lstStyle>
            <a:lvl1pPr algn="ctr">
              <a:defRPr sz="5999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9081" y="3429794"/>
            <a:ext cx="4853164" cy="16561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91" y="0"/>
            <a:ext cx="4480612" cy="685958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D5D0-63B9-46B8-A16B-345AB2815C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1AC5-B1DD-4951-AD85-3060B29A4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79976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03" y="86734"/>
            <a:ext cx="12017008" cy="6686120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283" y="2237846"/>
            <a:ext cx="7201848" cy="1450124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283" y="3685525"/>
            <a:ext cx="5281815" cy="936217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cxnSp>
        <p:nvCxnSpPr>
          <p:cNvPr id="5" name="Прямая соединительная линия 4" descr="Разделитель титульного слайда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6101" y="2412685"/>
            <a:ext cx="0" cy="110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3958" y="2588351"/>
            <a:ext cx="1343993" cy="704251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4227294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2854"/>
            <a:ext cx="12190413" cy="8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0413" cy="8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6442" y="3386441"/>
            <a:ext cx="6859589" cy="8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7268" y="3386443"/>
            <a:ext cx="6859588" cy="8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03" y="86734"/>
            <a:ext cx="6008503" cy="6686120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206" y="86734"/>
            <a:ext cx="6008505" cy="4069344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206" y="4153634"/>
            <a:ext cx="6008505" cy="1818843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адпись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194" y="661460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8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89" y="3518716"/>
            <a:ext cx="6011217" cy="1410026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89" y="4928742"/>
            <a:ext cx="6011217" cy="1846170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адпись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194" y="661460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89" y="86734"/>
            <a:ext cx="6008503" cy="3431982"/>
          </a:xfrm>
          <a:solidFill>
            <a:schemeClr val="tx1">
              <a:lumMod val="85000"/>
              <a:lumOff val="1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3459" y="1152267"/>
            <a:ext cx="5307009" cy="4681084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9867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44" y="1152267"/>
            <a:ext cx="11338524" cy="468108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5095" y="538989"/>
            <a:ext cx="467301" cy="34453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6751" y="849415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5973" y="620716"/>
            <a:ext cx="250656" cy="18480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3486" y="781783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1037" y="382170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3949" y="1030928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4679" y="247639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6618" y="63127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7360" y="82462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3188" y="901757"/>
            <a:ext cx="579624" cy="60694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0355" y="1202834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1105" y="1485179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0323" y="1614389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4599" y="2015895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66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5095" y="538989"/>
            <a:ext cx="467301" cy="34453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6751" y="849415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5973" y="620716"/>
            <a:ext cx="250656" cy="18480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3486" y="781783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1037" y="382170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3949" y="1030928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4679" y="247639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6618" y="63127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7360" y="82462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3188" y="901757"/>
            <a:ext cx="579624" cy="60694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0355" y="1202834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1105" y="1485179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0323" y="1614389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4599" y="2015895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44" y="1152267"/>
            <a:ext cx="5471288" cy="504116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Объект 3">
            <a:extLst>
              <a:ext uri="{FF2B5EF4-FFF2-40B4-BE49-F238E27FC236}">
                <a16:creationId xmlns=""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564" y="1141111"/>
            <a:ext cx="5470904" cy="5037282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3749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бец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44" y="1152267"/>
            <a:ext cx="3599531" cy="50404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0990" y="1152267"/>
            <a:ext cx="3599981" cy="5039892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0487" y="1152267"/>
            <a:ext cx="3599981" cy="5039892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955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44" y="1152267"/>
            <a:ext cx="2159719" cy="50404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057" y="1152792"/>
            <a:ext cx="2160307" cy="5039892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758" y="1152792"/>
            <a:ext cx="2160307" cy="5039892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460" y="1148326"/>
            <a:ext cx="2160307" cy="5039892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0161" y="1152792"/>
            <a:ext cx="2160307" cy="5039892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95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195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4364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8534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2705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012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5720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889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4060" y="4684732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8230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44" y="3927243"/>
            <a:ext cx="2159719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5722" y="3927244"/>
            <a:ext cx="216030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9889" y="3927244"/>
            <a:ext cx="2160307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4061" y="3927244"/>
            <a:ext cx="216030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8230" y="3927244"/>
            <a:ext cx="2160307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38" y="4684435"/>
            <a:ext cx="2159719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313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2" name="Рисунок 3">
            <a:extLst>
              <a:ext uri="{FF2B5EF4-FFF2-40B4-BE49-F238E27FC236}">
                <a16:creationId xmlns=""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79736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3" name="Рисунок 3">
            <a:extLst>
              <a:ext uri="{FF2B5EF4-FFF2-40B4-BE49-F238E27FC236}">
                <a16:creationId xmlns=""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160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4" name="Рисунок 3">
            <a:extLst>
              <a:ext uri="{FF2B5EF4-FFF2-40B4-BE49-F238E27FC236}">
                <a16:creationId xmlns=""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6583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5" name="Рисунок 3">
            <a:extLst>
              <a:ext uri="{FF2B5EF4-FFF2-40B4-BE49-F238E27FC236}">
                <a16:creationId xmlns=""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0006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EC221C1A-E955-4A4A-B47B-0028C57F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8701" y="2052489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29F2F69-8DE5-40C8-9500-23B5BF4320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2896" y="2052489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5F56195C-F685-42C9-980B-24974E65E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7092" y="2052489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E35A3995-4F01-4D2E-A636-9AC8AF29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1287" y="2052489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78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195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4364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012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Рисунок 3">
            <a:extLst>
              <a:ext uri="{FF2B5EF4-FFF2-40B4-BE49-F238E27FC236}">
                <a16:creationId xmlns=""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313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=""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79736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9" name="Рисунок 3">
            <a:extLst>
              <a:ext uri="{FF2B5EF4-FFF2-40B4-BE49-F238E27FC236}">
                <a16:creationId xmlns=""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160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1657" y="86734"/>
            <a:ext cx="4472053" cy="66861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1657" y="86734"/>
            <a:ext cx="4472053" cy="64800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5720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889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44" y="3927243"/>
            <a:ext cx="2159719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5722" y="3927244"/>
            <a:ext cx="216030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9889" y="3927244"/>
            <a:ext cx="2160307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38" y="4684435"/>
            <a:ext cx="2159719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3489" y="6055195"/>
            <a:ext cx="634712" cy="634942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2370" y="6187335"/>
            <a:ext cx="73505" cy="735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9ACB39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0537" y="6563045"/>
            <a:ext cx="100426" cy="100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1399" y="5991531"/>
            <a:ext cx="260478" cy="2605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9ACB39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 descr="Первый разделитель на слайде">
            <a:extLst>
              <a:ext uri="{FF2B5EF4-FFF2-40B4-BE49-F238E27FC236}">
                <a16:creationId xmlns="" xmlns:a16="http://schemas.microsoft.com/office/drawing/2014/main" id="{75A2F210-E29E-4509-86FF-5A92281F6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8701" y="2052489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 descr="Второй разделитель на слайде">
            <a:extLst>
              <a:ext uri="{FF2B5EF4-FFF2-40B4-BE49-F238E27FC236}">
                <a16:creationId xmlns="" xmlns:a16="http://schemas.microsoft.com/office/drawing/2014/main" id="{CF080BFA-0CFA-4DFF-8658-916C22E7C2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2896" y="2052489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57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4998" y="1366905"/>
            <a:ext cx="1371421" cy="13719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4998" y="2931904"/>
            <a:ext cx="1371421" cy="13719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4998" y="4496902"/>
            <a:ext cx="1371421" cy="13719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97524" y="86734"/>
            <a:ext cx="6207555" cy="66861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523" y="496254"/>
            <a:ext cx="6207556" cy="6276601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537" y="432100"/>
            <a:ext cx="4702930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7142" y="3583654"/>
            <a:ext cx="3002009" cy="720167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7142" y="5148653"/>
            <a:ext cx="3002009" cy="720167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7142" y="1369445"/>
            <a:ext cx="3002009" cy="4321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7142" y="2934443"/>
            <a:ext cx="3002009" cy="4321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7142" y="4499442"/>
            <a:ext cx="3002009" cy="4321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7142" y="1975551"/>
            <a:ext cx="3002009" cy="720167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3489" y="6055195"/>
            <a:ext cx="634712" cy="634942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2370" y="6187335"/>
            <a:ext cx="73505" cy="735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9ACB39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0537" y="6563045"/>
            <a:ext cx="100426" cy="100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1399" y="5991531"/>
            <a:ext cx="260478" cy="2605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9ACB39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1754" y="2270278"/>
            <a:ext cx="3080779" cy="3012154"/>
            <a:chOff x="1892000" y="2269752"/>
            <a:chExt cx="3081180" cy="3011457"/>
          </a:xfrm>
        </p:grpSpPr>
        <p:sp>
          <p:nvSpPr>
            <p:cNvPr id="26" name="Полилиния: Фигура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28" name="Полилиния: Фигура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29" name="Полилиния: Фигура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30" name="Полилиния: Фигура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32" name="Полилиния: Фигура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=""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4910" y="4836937"/>
            <a:ext cx="691598" cy="69184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9" name="Рисунок 3">
            <a:extLst>
              <a:ext uri="{FF2B5EF4-FFF2-40B4-BE49-F238E27FC236}">
                <a16:creationId xmlns=""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4910" y="3271939"/>
            <a:ext cx="691598" cy="69184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0" name="Рисунок 3">
            <a:extLst>
              <a:ext uri="{FF2B5EF4-FFF2-40B4-BE49-F238E27FC236}">
                <a16:creationId xmlns=""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4910" y="1706940"/>
            <a:ext cx="691598" cy="69184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36" name="Прямая соединительная линия 35" descr="Первый разделитель на слайде">
            <a:extLst>
              <a:ext uri="{FF2B5EF4-FFF2-40B4-BE49-F238E27FC236}">
                <a16:creationId xmlns="" xmlns:a16="http://schemas.microsoft.com/office/drawing/2014/main" id="{6DFB56AF-75D4-4B38-B5A6-12AC8AD16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7144" y="2812619"/>
            <a:ext cx="276522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 descr="Второй разделитель на слайде">
            <a:extLst>
              <a:ext uri="{FF2B5EF4-FFF2-40B4-BE49-F238E27FC236}">
                <a16:creationId xmlns="" xmlns:a16="http://schemas.microsoft.com/office/drawing/2014/main" id="{571A0042-84F7-4FAD-9DB9-A5B53E5F0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7143" y="4407912"/>
            <a:ext cx="276522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5095" y="538989"/>
            <a:ext cx="467301" cy="34453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6751" y="849415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5973" y="620716"/>
            <a:ext cx="250656" cy="18480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3486" y="781783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1037" y="382170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3949" y="1030928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4679" y="247639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6618" y="63127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7360" y="82462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3188" y="901757"/>
            <a:ext cx="579624" cy="60694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0355" y="1202834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1105" y="1485179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0323" y="1614389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4599" y="2015895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163" y="1013956"/>
            <a:ext cx="7748956" cy="5101924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44" y="1152267"/>
            <a:ext cx="2951219" cy="2196744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673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871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544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217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264" y="1376676"/>
            <a:ext cx="6332721" cy="4380639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44" y="3510579"/>
            <a:ext cx="2950779" cy="2323247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91800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3071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4364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451" y="2031218"/>
            <a:ext cx="1508564" cy="15091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182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889" y="4689198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8596" y="4684732"/>
            <a:ext cx="2160307" cy="900208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184" y="3927244"/>
            <a:ext cx="216030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9889" y="3927244"/>
            <a:ext cx="2160307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8598" y="3927244"/>
            <a:ext cx="216030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744" y="1080251"/>
            <a:ext cx="11338037" cy="276625"/>
          </a:xfrm>
        </p:spPr>
        <p:txBody>
          <a:bodyPr rtlCol="0"/>
          <a:lstStyle>
            <a:lvl1pPr marL="0" indent="0">
              <a:buNone/>
              <a:defRPr/>
            </a:lvl1pPr>
            <a:lvl2pPr marL="266673" indent="0">
              <a:buNone/>
              <a:defRPr/>
            </a:lvl2pPr>
            <a:lvl3pPr marL="542871" indent="0">
              <a:buNone/>
              <a:defRPr/>
            </a:lvl3pPr>
            <a:lvl4pPr marL="809544" indent="0">
              <a:buNone/>
              <a:defRPr/>
            </a:lvl4pPr>
            <a:lvl5pPr marL="1076217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=""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354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1" name="Рисунок 3">
            <a:extLst>
              <a:ext uri="{FF2B5EF4-FFF2-40B4-BE49-F238E27FC236}">
                <a16:creationId xmlns=""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1664" y="2358637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=""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0371" y="2358636"/>
            <a:ext cx="853964" cy="85427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23" name="Прямая соединительная линия 22" descr="Первый разделитель на слайде">
            <a:extLst>
              <a:ext uri="{FF2B5EF4-FFF2-40B4-BE49-F238E27FC236}">
                <a16:creationId xmlns="" xmlns:a16="http://schemas.microsoft.com/office/drawing/2014/main" id="{6662760C-CBD5-4072-A5AC-2AC3DFF41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5690" y="2034014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 descr="Второй разделитель на слайде">
            <a:extLst>
              <a:ext uri="{FF2B5EF4-FFF2-40B4-BE49-F238E27FC236}">
                <a16:creationId xmlns="" xmlns:a16="http://schemas.microsoft.com/office/drawing/2014/main" id="{1E0F6676-ECF9-4320-A187-9C308A86D9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4398" y="2034014"/>
            <a:ext cx="0" cy="14878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83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591" y="1580350"/>
            <a:ext cx="4347499" cy="43490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266673" indent="-266673" algn="ctr" rtl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673" indent="0">
              <a:buNone/>
              <a:defRPr/>
            </a:lvl2pPr>
            <a:lvl3pPr marL="542871" indent="0">
              <a:buNone/>
              <a:defRPr/>
            </a:lvl3pPr>
            <a:lvl4pPr marL="809544" indent="0">
              <a:buNone/>
              <a:defRPr/>
            </a:lvl4pPr>
            <a:lvl5pPr marL="1076217" indent="0">
              <a:buNone/>
              <a:defRPr/>
            </a:lvl5pPr>
          </a:lstStyle>
          <a:p>
            <a:pPr marL="266673" lvl="0" indent="-266673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=""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8713" y="1755128"/>
            <a:ext cx="3998071" cy="399951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673" lvl="0" indent="-266673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=""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7409" y="2194405"/>
            <a:ext cx="3119832" cy="312096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673" lvl="0" indent="-266673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39498" y="2772941"/>
            <a:ext cx="494903" cy="1963889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=""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4864" y="2864663"/>
            <a:ext cx="491600" cy="1780447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8430" y="198404"/>
            <a:ext cx="748424" cy="78056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2866" y="808856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59978" y="-236204"/>
            <a:ext cx="1957546" cy="1399628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1615" y="112095"/>
            <a:ext cx="332368" cy="24785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48" y="5350360"/>
            <a:ext cx="648573" cy="77773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584" y="5963567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0486" y="798279"/>
            <a:ext cx="371312" cy="27376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830" y="5042364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1" name="Текст 18">
            <a:extLst>
              <a:ext uri="{FF2B5EF4-FFF2-40B4-BE49-F238E27FC236}">
                <a16:creationId xmlns=""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166" y="2506347"/>
            <a:ext cx="3374548" cy="886030"/>
          </a:xfrm>
        </p:spPr>
        <p:txBody>
          <a:bodyPr rtlCol="0" anchor="ctr"/>
          <a:lstStyle>
            <a:lvl1pPr marL="0" indent="0" algn="ctr">
              <a:buNone/>
              <a:defRPr sz="7999" b="1">
                <a:latin typeface="Times New Roman" panose="02020603050405020304" pitchFamily="18" charset="0"/>
              </a:defRPr>
            </a:lvl1pPr>
            <a:lvl2pPr marL="266673" indent="0">
              <a:buNone/>
              <a:defRPr sz="7999">
                <a:latin typeface="+mj-lt"/>
              </a:defRPr>
            </a:lvl2pPr>
            <a:lvl3pPr marL="542871" indent="0">
              <a:buNone/>
              <a:defRPr sz="7999">
                <a:latin typeface="+mj-lt"/>
              </a:defRPr>
            </a:lvl3pPr>
            <a:lvl4pPr marL="809544" indent="0">
              <a:buNone/>
              <a:defRPr sz="7999">
                <a:latin typeface="+mj-lt"/>
              </a:defRPr>
            </a:lvl4pPr>
            <a:lvl5pPr marL="1076217" indent="0">
              <a:buNone/>
              <a:defRPr sz="7999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=""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290" y="2506347"/>
            <a:ext cx="3025119" cy="886030"/>
          </a:xfrm>
        </p:spPr>
        <p:txBody>
          <a:bodyPr rtlCol="0" anchor="ctr"/>
          <a:lstStyle>
            <a:lvl1pPr marL="0" indent="0" algn="ctr">
              <a:buNone/>
              <a:defRPr sz="7999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6463" y="2491207"/>
            <a:ext cx="2090466" cy="901171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7999" b="1" i="0" dirty="0">
                <a:latin typeface="Times New Roman" panose="02020603050405020304" pitchFamily="18" charset="0"/>
              </a:defRPr>
            </a:lvl1pPr>
          </a:lstStyle>
          <a:p>
            <a:pPr marL="266673" lvl="0" indent="-266673" algn="ctr" rtl="0"/>
            <a:r>
              <a:rPr lang="ru-RU" noProof="0" dirty="0"/>
              <a:t>3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19901" y="4016408"/>
            <a:ext cx="2488876" cy="1013060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673" indent="0">
              <a:buNone/>
              <a:defRPr/>
            </a:lvl2pPr>
            <a:lvl3pPr marL="542871" indent="0">
              <a:buNone/>
              <a:defRPr/>
            </a:lvl3pPr>
            <a:lvl4pPr marL="809544" indent="0">
              <a:buNone/>
              <a:defRPr/>
            </a:lvl4pPr>
            <a:lvl5pPr marL="1076217" indent="0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=""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0411" y="4016408"/>
            <a:ext cx="2488876" cy="1011472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673" indent="0" algn="ctr">
              <a:buNone/>
              <a:defRPr/>
            </a:lvl2pPr>
            <a:lvl3pPr marL="542871" indent="0" algn="ctr">
              <a:buNone/>
              <a:defRPr/>
            </a:lvl3pPr>
            <a:lvl4pPr marL="809544" indent="0" algn="ctr">
              <a:buNone/>
              <a:defRPr/>
            </a:lvl4pPr>
            <a:lvl5pPr marL="1076217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=""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6463" y="4016408"/>
            <a:ext cx="2090466" cy="1013060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673" indent="0" algn="ctr">
              <a:buNone/>
              <a:defRPr/>
            </a:lvl2pPr>
            <a:lvl3pPr marL="542871" indent="0" algn="ctr">
              <a:buNone/>
              <a:defRPr/>
            </a:lvl3pPr>
            <a:lvl4pPr marL="809544" indent="0" algn="ctr">
              <a:buNone/>
              <a:defRPr/>
            </a:lvl4pPr>
            <a:lvl5pPr marL="1076217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68615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5095" y="538989"/>
            <a:ext cx="467301" cy="34453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6751" y="849415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5973" y="620716"/>
            <a:ext cx="250656" cy="18480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3486" y="781783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1037" y="382170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3949" y="1030928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4679" y="247639"/>
            <a:ext cx="217045" cy="1599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6618" y="63127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7360" y="824624"/>
            <a:ext cx="216967" cy="15996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3188" y="901757"/>
            <a:ext cx="579624" cy="60694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0355" y="1202834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1105" y="1485179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0323" y="1614389"/>
            <a:ext cx="316846" cy="23360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4599" y="2015895"/>
            <a:ext cx="162235" cy="11961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44" y="1152267"/>
            <a:ext cx="5471288" cy="360083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44" y="1584367"/>
            <a:ext cx="5471288" cy="460906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Объект 5">
            <a:extLst>
              <a:ext uri="{FF2B5EF4-FFF2-40B4-BE49-F238E27FC236}">
                <a16:creationId xmlns=""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180" y="1582029"/>
            <a:ext cx="5471288" cy="4609067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=""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184" y="1152052"/>
            <a:ext cx="5483284" cy="35495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673" lvl="0" indent="-266673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411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77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4090" y="-345493"/>
            <a:ext cx="2707042" cy="2831755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44" y="6190061"/>
            <a:ext cx="8783797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5207" y="1320062"/>
            <a:ext cx="0" cy="43708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944" y="3505490"/>
            <a:ext cx="113385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=""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335" y="951233"/>
            <a:ext cx="1979742" cy="252058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=""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5336" y="5858927"/>
            <a:ext cx="1979742" cy="252058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=""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44" y="3188561"/>
            <a:ext cx="1979742" cy="252058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=""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0727" y="3188561"/>
            <a:ext cx="1979742" cy="252058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29539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00" y="2464507"/>
            <a:ext cx="3725518" cy="3315312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385" y="2464372"/>
            <a:ext cx="3725984" cy="3314967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2881" y="2464372"/>
            <a:ext cx="2963233" cy="3314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744" y="1080251"/>
            <a:ext cx="11338037" cy="276625"/>
          </a:xfrm>
        </p:spPr>
        <p:txBody>
          <a:bodyPr rtlCol="0"/>
          <a:lstStyle>
            <a:lvl1pPr marL="0" indent="0">
              <a:buNone/>
              <a:defRPr/>
            </a:lvl1pPr>
            <a:lvl2pPr marL="266673" indent="0">
              <a:buNone/>
              <a:defRPr/>
            </a:lvl2pPr>
            <a:lvl3pPr marL="542871" indent="0">
              <a:buNone/>
              <a:defRPr/>
            </a:lvl3pPr>
            <a:lvl4pPr marL="809544" indent="0">
              <a:buNone/>
              <a:defRPr/>
            </a:lvl4pPr>
            <a:lvl5pPr marL="1076217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139" y="1647621"/>
            <a:ext cx="2975191" cy="64815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673" indent="0" algn="ctr">
              <a:buNone/>
              <a:defRPr/>
            </a:lvl2pPr>
            <a:lvl3pPr marL="542871" indent="0" algn="ctr">
              <a:buNone/>
              <a:defRPr/>
            </a:lvl3pPr>
            <a:lvl4pPr marL="809544" indent="0" algn="ctr">
              <a:buNone/>
              <a:defRPr/>
            </a:lvl4pPr>
            <a:lvl5pPr marL="1076217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7736" y="1647421"/>
            <a:ext cx="2975191" cy="64815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2882" y="1647621"/>
            <a:ext cx="2975191" cy="64815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5224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744" y="1080251"/>
            <a:ext cx="11338037" cy="276625"/>
          </a:xfrm>
        </p:spPr>
        <p:txBody>
          <a:bodyPr rtlCol="0"/>
          <a:lstStyle>
            <a:lvl1pPr marL="0" indent="0">
              <a:buNone/>
              <a:defRPr/>
            </a:lvl1pPr>
            <a:lvl2pPr marL="266673" indent="0">
              <a:buNone/>
              <a:defRPr/>
            </a:lvl2pPr>
            <a:lvl3pPr marL="542871" indent="0">
              <a:buNone/>
              <a:defRPr/>
            </a:lvl3pPr>
            <a:lvl4pPr marL="809544" indent="0">
              <a:buNone/>
              <a:defRPr/>
            </a:lvl4pPr>
            <a:lvl5pPr marL="1076217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744" y="3867577"/>
            <a:ext cx="1133803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854" y="3974045"/>
            <a:ext cx="415554" cy="201823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43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699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654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610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6317" y="3974045"/>
            <a:ext cx="415554" cy="201823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565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521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477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343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432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388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299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254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206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7157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39113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1069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3024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4980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6935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2802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98891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0846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4757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6713" y="3598231"/>
            <a:ext cx="377776" cy="201823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291" y="2191258"/>
            <a:ext cx="1793641" cy="56210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025" y="2531782"/>
            <a:ext cx="1724170" cy="185851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4242837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команд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9808" y="4506368"/>
            <a:ext cx="1799766" cy="900208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873" y="4506368"/>
            <a:ext cx="1799766" cy="900208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5937" y="4506368"/>
            <a:ext cx="1799766" cy="900208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002" y="4506368"/>
            <a:ext cx="1799766" cy="900208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44" y="3927243"/>
            <a:ext cx="179976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9808" y="3927244"/>
            <a:ext cx="179976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7873" y="3927244"/>
            <a:ext cx="179976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5937" y="3927244"/>
            <a:ext cx="179976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002" y="3927244"/>
            <a:ext cx="1799766" cy="504117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44" y="4506368"/>
            <a:ext cx="1799766" cy="900208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6995" y="2161205"/>
            <a:ext cx="1229265" cy="1229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4" name="Рисунок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060" y="2161205"/>
            <a:ext cx="1229265" cy="1229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5" name="Рисунок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124" y="2161205"/>
            <a:ext cx="1229265" cy="1229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1189" y="2161205"/>
            <a:ext cx="1229265" cy="1229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49254" y="2161205"/>
            <a:ext cx="1229265" cy="1229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0" name="Рисунок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7316" y="2161205"/>
            <a:ext cx="1229265" cy="1229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2065" y="3926798"/>
            <a:ext cx="1799766" cy="504942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673" indent="0" algn="ctr">
              <a:buNone/>
              <a:defRPr/>
            </a:lvl2pPr>
            <a:lvl3pPr marL="542871" indent="0" algn="ctr">
              <a:buNone/>
              <a:defRPr/>
            </a:lvl3pPr>
            <a:lvl4pPr marL="809544" indent="0" algn="ctr">
              <a:buNone/>
              <a:defRPr/>
            </a:lvl4pPr>
            <a:lvl5pPr marL="1076217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2065" y="4506369"/>
            <a:ext cx="1799766" cy="90032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cxnSp>
        <p:nvCxnSpPr>
          <p:cNvPr id="28" name="Прямая соединительная линия 27" descr="Первый разделитель на слайде">
            <a:extLst>
              <a:ext uri="{FF2B5EF4-FFF2-40B4-BE49-F238E27FC236}">
                <a16:creationId xmlns="" xmlns:a16="http://schemas.microsoft.com/office/drawing/2014/main" id="{CA251B6D-7A6C-4D1C-9EA2-6FB7576DB8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658" y="2166919"/>
            <a:ext cx="0" cy="252575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 descr="Второй разделитель на слайде">
            <a:extLst>
              <a:ext uri="{FF2B5EF4-FFF2-40B4-BE49-F238E27FC236}">
                <a16:creationId xmlns="" xmlns:a16="http://schemas.microsoft.com/office/drawing/2014/main" id="{85886762-068D-483A-B5DB-17701376B6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3722" y="2166919"/>
            <a:ext cx="0" cy="252575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 descr="Третий разделитель на слайде">
            <a:extLst>
              <a:ext uri="{FF2B5EF4-FFF2-40B4-BE49-F238E27FC236}">
                <a16:creationId xmlns="" xmlns:a16="http://schemas.microsoft.com/office/drawing/2014/main" id="{42D88698-9E20-42D0-B1E7-638ABA8AA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786" y="2166919"/>
            <a:ext cx="0" cy="252575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 descr="Четвертый разделитель на слайде">
            <a:extLst>
              <a:ext uri="{FF2B5EF4-FFF2-40B4-BE49-F238E27FC236}">
                <a16:creationId xmlns="" xmlns:a16="http://schemas.microsoft.com/office/drawing/2014/main" id="{11540BBA-4645-443F-A379-4C6A8F096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9849" y="2166919"/>
            <a:ext cx="0" cy="252575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 descr="Пятый разделитель на слайде">
            <a:extLst>
              <a:ext uri="{FF2B5EF4-FFF2-40B4-BE49-F238E27FC236}">
                <a16:creationId xmlns="" xmlns:a16="http://schemas.microsoft.com/office/drawing/2014/main" id="{91920D82-94FF-45BE-B8F9-9DAB94874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7913" y="2166919"/>
            <a:ext cx="0" cy="252575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04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7934" y="-52275"/>
            <a:ext cx="648807" cy="777452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6725" y="-532009"/>
            <a:ext cx="3572042" cy="3736607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89637" y="1652406"/>
            <a:ext cx="1981155" cy="206624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6138" y="3978856"/>
            <a:ext cx="346793" cy="206097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7375" y="3714719"/>
            <a:ext cx="710576" cy="335621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4075" y="1076415"/>
            <a:ext cx="1246516" cy="157998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3264" y="2847158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7511" y="2628054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744" y="1080251"/>
            <a:ext cx="11338037" cy="276625"/>
          </a:xfrm>
        </p:spPr>
        <p:txBody>
          <a:bodyPr rtlCol="0"/>
          <a:lstStyle>
            <a:lvl1pPr marL="0" indent="0">
              <a:buNone/>
              <a:defRPr/>
            </a:lvl1pPr>
            <a:lvl2pPr marL="266673" indent="0">
              <a:buNone/>
              <a:defRPr/>
            </a:lvl2pPr>
            <a:lvl3pPr marL="542871" indent="0">
              <a:buNone/>
              <a:defRPr/>
            </a:lvl3pPr>
            <a:lvl4pPr marL="809544" indent="0">
              <a:buNone/>
              <a:defRPr/>
            </a:lvl4pPr>
            <a:lvl5pPr marL="1076217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50232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59978" y="-236204"/>
            <a:ext cx="1957546" cy="1399628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8430" y="198404"/>
            <a:ext cx="748424" cy="78056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2866" y="808856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1615" y="112095"/>
            <a:ext cx="332368" cy="24785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1894" y="1084551"/>
            <a:ext cx="648573" cy="77773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2887" y="1032632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0486" y="798279"/>
            <a:ext cx="371312" cy="273765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56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3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пасиб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03" y="86734"/>
            <a:ext cx="12017008" cy="6686120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283" y="2237846"/>
            <a:ext cx="7201848" cy="1450124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599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283" y="3685525"/>
            <a:ext cx="5281815" cy="1604543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6101" y="2412685"/>
            <a:ext cx="0" cy="110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6653" y="4143217"/>
            <a:ext cx="4507913" cy="277406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673" indent="0" algn="r">
              <a:buNone/>
              <a:defRPr>
                <a:solidFill>
                  <a:schemeClr val="bg1"/>
                </a:solidFill>
              </a:defRPr>
            </a:lvl2pPr>
            <a:lvl3pPr marL="542871" indent="0" algn="r">
              <a:buNone/>
              <a:defRPr>
                <a:solidFill>
                  <a:schemeClr val="bg1"/>
                </a:solidFill>
              </a:defRPr>
            </a:lvl3pPr>
            <a:lvl4pPr marL="809544" indent="0" algn="r">
              <a:buNone/>
              <a:defRPr>
                <a:solidFill>
                  <a:schemeClr val="bg1"/>
                </a:solidFill>
              </a:defRPr>
            </a:lvl4pPr>
            <a:lvl5pPr marL="1076217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6653" y="4449070"/>
            <a:ext cx="4507913" cy="277406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673" indent="0" algn="r">
              <a:buNone/>
              <a:defRPr>
                <a:solidFill>
                  <a:schemeClr val="bg1"/>
                </a:solidFill>
              </a:defRPr>
            </a:lvl2pPr>
            <a:lvl3pPr marL="542871" indent="0" algn="r">
              <a:buNone/>
              <a:defRPr>
                <a:solidFill>
                  <a:schemeClr val="bg1"/>
                </a:solidFill>
              </a:defRPr>
            </a:lvl3pPr>
            <a:lvl4pPr marL="809544" indent="0" algn="r">
              <a:buNone/>
              <a:defRPr>
                <a:solidFill>
                  <a:schemeClr val="bg1"/>
                </a:solidFill>
              </a:defRPr>
            </a:lvl4pPr>
            <a:lvl5pPr marL="1076217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3958" y="2588351"/>
            <a:ext cx="1343993" cy="704251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6653" y="4754922"/>
            <a:ext cx="4507913" cy="277406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673" indent="0" algn="r">
              <a:buNone/>
              <a:defRPr>
                <a:solidFill>
                  <a:schemeClr val="bg1"/>
                </a:solidFill>
              </a:defRPr>
            </a:lvl2pPr>
            <a:lvl3pPr marL="542871" indent="0" algn="r">
              <a:buNone/>
              <a:defRPr>
                <a:solidFill>
                  <a:schemeClr val="bg1"/>
                </a:solidFill>
              </a:defRPr>
            </a:lvl3pPr>
            <a:lvl4pPr marL="809544" indent="0" algn="r">
              <a:buNone/>
              <a:defRPr>
                <a:solidFill>
                  <a:schemeClr val="bg1"/>
                </a:solidFill>
              </a:defRPr>
            </a:lvl4pPr>
            <a:lvl5pPr marL="1076217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2453843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831"/>
            <a:ext cx="6839110" cy="2388153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</a:t>
            </a:r>
            <a:br>
              <a:rPr lang="ru-RU" noProof="0" dirty="0"/>
            </a:br>
            <a:r>
              <a:rPr lang="ru-RU" noProof="0" dirty="0"/>
              <a:t>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4540"/>
            <a:ext cx="6839110" cy="936217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7934" y="-52275"/>
            <a:ext cx="648807" cy="777452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6725" y="-532009"/>
            <a:ext cx="3572042" cy="3736607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89637" y="1652406"/>
            <a:ext cx="1981155" cy="206624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6138" y="3978856"/>
            <a:ext cx="346793" cy="206097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7375" y="3714719"/>
            <a:ext cx="710576" cy="335621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4075" y="1076415"/>
            <a:ext cx="1246516" cy="157998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3264" y="2847158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7511" y="2628054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62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2854"/>
            <a:ext cx="12190413" cy="8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0413" cy="8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6442" y="3386441"/>
            <a:ext cx="6859589" cy="8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7268" y="3386443"/>
            <a:ext cx="6859588" cy="8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206" y="86734"/>
            <a:ext cx="6008505" cy="4069344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206" y="4153634"/>
            <a:ext cx="6008505" cy="1818843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адпись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194" y="661460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40580"/>
            <a:ext cx="5372377" cy="4319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0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15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7934" y="-52275"/>
            <a:ext cx="648807" cy="777452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6725" y="-532009"/>
            <a:ext cx="3572042" cy="3736607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89637" y="1652406"/>
            <a:ext cx="1981155" cy="206624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6138" y="3978856"/>
            <a:ext cx="346793" cy="206097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7375" y="3714719"/>
            <a:ext cx="710576" cy="335621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4075" y="1076415"/>
            <a:ext cx="1246516" cy="157998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3264" y="2847158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7511" y="2628054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5" name="Заголовок 1">
            <a:extLst>
              <a:ext uri="{FF2B5EF4-FFF2-40B4-BE49-F238E27FC236}">
                <a16:creationId xmlns=""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457307"/>
            <a:ext cx="6171397" cy="540510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0324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7934" y="-52275"/>
            <a:ext cx="648807" cy="777452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6725" y="-532009"/>
            <a:ext cx="3572042" cy="3736607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89637" y="1652406"/>
            <a:ext cx="1981155" cy="206624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6138" y="3978856"/>
            <a:ext cx="346793" cy="206097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7375" y="3714719"/>
            <a:ext cx="710576" cy="335621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4075" y="1076415"/>
            <a:ext cx="1246516" cy="157998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3264" y="2847158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7511" y="2628054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5" name="Заголовок 1">
            <a:extLst>
              <a:ext uri="{FF2B5EF4-FFF2-40B4-BE49-F238E27FC236}">
                <a16:creationId xmlns=""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Рисунок 2">
            <a:extLst>
              <a:ext uri="{FF2B5EF4-FFF2-40B4-BE49-F238E27FC236}">
                <a16:creationId xmlns=""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457307"/>
            <a:ext cx="6171397" cy="540510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519535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7934" y="-52275"/>
            <a:ext cx="648807" cy="777452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6725" y="-532009"/>
            <a:ext cx="3572042" cy="3736607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89637" y="1652406"/>
            <a:ext cx="1981155" cy="206624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6138" y="3978856"/>
            <a:ext cx="346793" cy="206097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7375" y="3714719"/>
            <a:ext cx="710576" cy="335621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4075" y="1076415"/>
            <a:ext cx="1246516" cy="1579981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3264" y="2847158"/>
            <a:ext cx="243216" cy="406500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7511" y="2628054"/>
            <a:ext cx="692958" cy="51054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7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C63-B532-47E3-89AF-929A4188352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3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5302B-3654-435E-A81F-5EDCA256B3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0AB5C-4CEF-44DC-AB0D-CCDCA1D6270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1031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644" y="366798"/>
            <a:ext cx="757138" cy="7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5302B-3654-435E-A81F-5EDCA256B3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0AB5C-4CEF-44DC-AB0D-CCDCA1D6270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1031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644" y="366798"/>
            <a:ext cx="757138" cy="7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3489" y="6055195"/>
            <a:ext cx="634712" cy="634942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4" y="432100"/>
            <a:ext cx="11338524" cy="43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44" y="1152267"/>
            <a:ext cx="11338524" cy="468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44" y="6190061"/>
            <a:ext cx="8783797" cy="365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872" y="6156615"/>
            <a:ext cx="431944" cy="4321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2370" y="6187335"/>
            <a:ext cx="73505" cy="735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9ACB39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0537" y="6563045"/>
            <a:ext cx="100426" cy="100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1399" y="5991531"/>
            <a:ext cx="260478" cy="2605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9ACB39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2854"/>
            <a:ext cx="12190413" cy="86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0413" cy="86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6442" y="3386441"/>
            <a:ext cx="6859589" cy="86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7268" y="3386443"/>
            <a:ext cx="6859588" cy="86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8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673" indent="-266673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871" indent="-27619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544" indent="-266673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217" indent="-266673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2891" indent="-266673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7.png"/><Relationship Id="rId3" Type="http://schemas.openxmlformats.org/officeDocument/2006/relationships/tags" Target="../tags/tag7.xml"/><Relationship Id="rId21" Type="http://schemas.openxmlformats.org/officeDocument/2006/relationships/diagramData" Target="../diagrams/data1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microsoft.com/office/2007/relationships/diagramDrawing" Target="../diagrams/drawing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diagramColors" Target="../diagrams/colors1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diagramQuickStyle" Target="../diagrams/quickStyle1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 rot="20776023">
            <a:off x="-643887" y="5331862"/>
            <a:ext cx="279301" cy="784814"/>
          </a:xfrm>
          <a:custGeom>
            <a:avLst/>
            <a:gdLst/>
            <a:ahLst/>
            <a:cxnLst/>
            <a:rect l="l" t="t" r="r" b="b"/>
            <a:pathLst>
              <a:path w="1031" h="2896" fill="none" extrusionOk="0">
                <a:moveTo>
                  <a:pt x="1030" y="0"/>
                </a:moveTo>
                <a:lnTo>
                  <a:pt x="1" y="2895"/>
                </a:lnTo>
              </a:path>
            </a:pathLst>
          </a:custGeom>
          <a:noFill/>
          <a:ln w="4200" cap="flat" cmpd="sng">
            <a:solidFill>
              <a:srgbClr val="E1E1E1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/>
          <p:nvPr/>
        </p:nvSpPr>
        <p:spPr>
          <a:xfrm rot="20776023">
            <a:off x="-146832" y="5218951"/>
            <a:ext cx="208866" cy="784814"/>
          </a:xfrm>
          <a:custGeom>
            <a:avLst/>
            <a:gdLst/>
            <a:ahLst/>
            <a:cxnLst/>
            <a:rect l="l" t="t" r="r" b="b"/>
            <a:pathLst>
              <a:path w="771" h="2896" fill="none" extrusionOk="0">
                <a:moveTo>
                  <a:pt x="771" y="0"/>
                </a:moveTo>
                <a:lnTo>
                  <a:pt x="0" y="2895"/>
                </a:lnTo>
              </a:path>
            </a:pathLst>
          </a:custGeom>
          <a:noFill/>
          <a:ln w="4200" cap="flat" cmpd="sng">
            <a:solidFill>
              <a:srgbClr val="E1E1E1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 rot="20776023">
            <a:off x="-1523936" y="3419536"/>
            <a:ext cx="461620" cy="382922"/>
          </a:xfrm>
          <a:custGeom>
            <a:avLst/>
            <a:gdLst/>
            <a:ahLst/>
            <a:cxnLst/>
            <a:rect l="l" t="t" r="r" b="b"/>
            <a:pathLst>
              <a:path w="1704" h="1413" extrusionOk="0">
                <a:moveTo>
                  <a:pt x="117" y="1"/>
                </a:moveTo>
                <a:cubicBezTo>
                  <a:pt x="52" y="1"/>
                  <a:pt x="0" y="59"/>
                  <a:pt x="0" y="124"/>
                </a:cubicBezTo>
                <a:lnTo>
                  <a:pt x="0" y="1296"/>
                </a:lnTo>
                <a:cubicBezTo>
                  <a:pt x="0" y="1360"/>
                  <a:pt x="52" y="1412"/>
                  <a:pt x="117" y="1412"/>
                </a:cubicBezTo>
                <a:lnTo>
                  <a:pt x="1587" y="1412"/>
                </a:lnTo>
                <a:cubicBezTo>
                  <a:pt x="1651" y="1412"/>
                  <a:pt x="1703" y="1360"/>
                  <a:pt x="1703" y="1296"/>
                </a:cubicBezTo>
                <a:lnTo>
                  <a:pt x="1703" y="124"/>
                </a:lnTo>
                <a:cubicBezTo>
                  <a:pt x="1703" y="59"/>
                  <a:pt x="1651" y="1"/>
                  <a:pt x="1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 rot="20776023">
            <a:off x="-1041728" y="3351317"/>
            <a:ext cx="228371" cy="342271"/>
          </a:xfrm>
          <a:custGeom>
            <a:avLst/>
            <a:gdLst/>
            <a:ahLst/>
            <a:cxnLst/>
            <a:rect l="l" t="t" r="r" b="b"/>
            <a:pathLst>
              <a:path w="843" h="1263" extrusionOk="0">
                <a:moveTo>
                  <a:pt x="773" y="0"/>
                </a:moveTo>
                <a:cubicBezTo>
                  <a:pt x="759" y="0"/>
                  <a:pt x="745" y="4"/>
                  <a:pt x="732" y="13"/>
                </a:cubicBezTo>
                <a:lnTo>
                  <a:pt x="33" y="577"/>
                </a:lnTo>
                <a:cubicBezTo>
                  <a:pt x="1" y="603"/>
                  <a:pt x="1" y="654"/>
                  <a:pt x="33" y="680"/>
                </a:cubicBezTo>
                <a:lnTo>
                  <a:pt x="732" y="1250"/>
                </a:lnTo>
                <a:cubicBezTo>
                  <a:pt x="745" y="1259"/>
                  <a:pt x="759" y="1263"/>
                  <a:pt x="772" y="1263"/>
                </a:cubicBezTo>
                <a:cubicBezTo>
                  <a:pt x="808" y="1263"/>
                  <a:pt x="843" y="1234"/>
                  <a:pt x="843" y="1192"/>
                </a:cubicBezTo>
                <a:lnTo>
                  <a:pt x="843" y="65"/>
                </a:lnTo>
                <a:cubicBezTo>
                  <a:pt x="843" y="28"/>
                  <a:pt x="809" y="0"/>
                  <a:pt x="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 rot="20776023">
            <a:off x="-1533743" y="3380339"/>
            <a:ext cx="461620" cy="381024"/>
          </a:xfrm>
          <a:custGeom>
            <a:avLst/>
            <a:gdLst/>
            <a:ahLst/>
            <a:cxnLst/>
            <a:rect l="l" t="t" r="r" b="b"/>
            <a:pathLst>
              <a:path w="1704" h="1406" extrusionOk="0">
                <a:moveTo>
                  <a:pt x="117" y="1"/>
                </a:moveTo>
                <a:cubicBezTo>
                  <a:pt x="52" y="1"/>
                  <a:pt x="0" y="52"/>
                  <a:pt x="0" y="117"/>
                </a:cubicBezTo>
                <a:lnTo>
                  <a:pt x="0" y="1289"/>
                </a:lnTo>
                <a:cubicBezTo>
                  <a:pt x="0" y="1354"/>
                  <a:pt x="52" y="1406"/>
                  <a:pt x="117" y="1406"/>
                </a:cubicBezTo>
                <a:lnTo>
                  <a:pt x="1587" y="1406"/>
                </a:lnTo>
                <a:cubicBezTo>
                  <a:pt x="1651" y="1406"/>
                  <a:pt x="1703" y="1354"/>
                  <a:pt x="1703" y="1289"/>
                </a:cubicBezTo>
                <a:lnTo>
                  <a:pt x="1703" y="117"/>
                </a:lnTo>
                <a:cubicBezTo>
                  <a:pt x="1703" y="52"/>
                  <a:pt x="1651" y="1"/>
                  <a:pt x="1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 rot="20776023">
            <a:off x="-1051729" y="3310245"/>
            <a:ext cx="228371" cy="342543"/>
          </a:xfrm>
          <a:custGeom>
            <a:avLst/>
            <a:gdLst/>
            <a:ahLst/>
            <a:cxnLst/>
            <a:rect l="l" t="t" r="r" b="b"/>
            <a:pathLst>
              <a:path w="843" h="1264" extrusionOk="0">
                <a:moveTo>
                  <a:pt x="773" y="1"/>
                </a:moveTo>
                <a:cubicBezTo>
                  <a:pt x="759" y="1"/>
                  <a:pt x="745" y="5"/>
                  <a:pt x="732" y="14"/>
                </a:cubicBezTo>
                <a:lnTo>
                  <a:pt x="33" y="584"/>
                </a:lnTo>
                <a:cubicBezTo>
                  <a:pt x="1" y="610"/>
                  <a:pt x="1" y="661"/>
                  <a:pt x="33" y="687"/>
                </a:cubicBezTo>
                <a:lnTo>
                  <a:pt x="732" y="1251"/>
                </a:lnTo>
                <a:cubicBezTo>
                  <a:pt x="745" y="1260"/>
                  <a:pt x="759" y="1264"/>
                  <a:pt x="773" y="1264"/>
                </a:cubicBezTo>
                <a:cubicBezTo>
                  <a:pt x="809" y="1264"/>
                  <a:pt x="843" y="1236"/>
                  <a:pt x="843" y="1199"/>
                </a:cubicBezTo>
                <a:lnTo>
                  <a:pt x="843" y="66"/>
                </a:lnTo>
                <a:cubicBezTo>
                  <a:pt x="843" y="28"/>
                  <a:pt x="809" y="1"/>
                  <a:pt x="7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Блок-схема: процесс 87"/>
          <p:cNvSpPr/>
          <p:nvPr/>
        </p:nvSpPr>
        <p:spPr bwMode="auto">
          <a:xfrm>
            <a:off x="152205" y="6873489"/>
            <a:ext cx="11876155" cy="32710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242374" y="669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6254627" y="2248298"/>
            <a:ext cx="5411898" cy="25419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0000"/>
              </a:solidFill>
              <a:latin typeface="TimesNewRomanPSM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  <a:t>«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  <a:t>Экообразование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  <a:t>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  <a:t>школьников 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  <a:t>через организацию краеведческой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微软雅黑" pitchFamily="34" charset="-122"/>
                <a:cs typeface="+mj-cs"/>
              </a:rPr>
              <a:t>работы»</a:t>
            </a:r>
            <a:endParaRPr lang="ru-RU" sz="8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3138" y="5886885"/>
            <a:ext cx="267482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28.03.2025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1913" y="2867025"/>
            <a:ext cx="121904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2018"/>
          <a:stretch>
            <a:fillRect/>
          </a:stretch>
        </p:blipFill>
        <p:spPr bwMode="auto">
          <a:xfrm>
            <a:off x="513144" y="950660"/>
            <a:ext cx="4141902" cy="58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978513" y="1228270"/>
            <a:ext cx="5688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zh-CN" sz="2400" kern="0" dirty="0" smtClean="0">
                <a:solidFill>
                  <a:srgbClr val="A5B592">
                    <a:lumMod val="50000"/>
                  </a:srgbClr>
                </a:solidFill>
                <a:latin typeface="Arial Narrow" pitchFamily="34" charset="0"/>
                <a:ea typeface="方正大黑简体" pitchFamily="2" charset="-122"/>
                <a:cs typeface="Arial" panose="020B0604020202020204" pitchFamily="34" charset="0"/>
              </a:rPr>
              <a:t>Региональная инновационная площадка по реализации проекта:</a:t>
            </a:r>
            <a:endParaRPr lang="en-US" altLang="zh-CN" sz="2400" kern="0" dirty="0">
              <a:solidFill>
                <a:srgbClr val="A5B592">
                  <a:lumMod val="50000"/>
                </a:srgbClr>
              </a:solidFill>
              <a:latin typeface="Arial Narrow" pitchFamily="34" charset="0"/>
              <a:ea typeface="方正大黑简体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18" name="Прямоугольник 23"/>
            <p:cNvSpPr/>
            <p:nvPr/>
          </p:nvSpPr>
          <p:spPr>
            <a:xfrm>
              <a:off x="3157006" y="106198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012211" y="248105"/>
            <a:ext cx="5688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zh-CN" sz="2400" kern="0" dirty="0">
                <a:solidFill>
                  <a:schemeClr val="bg1"/>
                </a:solidFill>
                <a:latin typeface="Arial Narrow" pitchFamily="34" charset="0"/>
                <a:ea typeface="方正大黑简体" pitchFamily="2" charset="-122"/>
                <a:cs typeface="Arial" panose="020B0604020202020204" pitchFamily="34" charset="0"/>
              </a:rPr>
              <a:t>ГБОУ СОШ с. Екатериновка </a:t>
            </a:r>
            <a:r>
              <a:rPr lang="ru-RU" altLang="zh-CN" sz="2400" kern="0" dirty="0" err="1">
                <a:solidFill>
                  <a:schemeClr val="bg1"/>
                </a:solidFill>
                <a:latin typeface="Arial Narrow" pitchFamily="34" charset="0"/>
                <a:ea typeface="方正大黑简体" pitchFamily="2" charset="-122"/>
                <a:cs typeface="Arial" panose="020B0604020202020204" pitchFamily="34" charset="0"/>
              </a:rPr>
              <a:t>м.р</a:t>
            </a:r>
            <a:r>
              <a:rPr lang="ru-RU" altLang="zh-CN" sz="2400" kern="0" dirty="0">
                <a:solidFill>
                  <a:schemeClr val="bg1"/>
                </a:solidFill>
                <a:latin typeface="Arial Narrow" pitchFamily="34" charset="0"/>
                <a:ea typeface="方正大黑简体" pitchFamily="2" charset="-122"/>
                <a:cs typeface="Arial" panose="020B0604020202020204" pitchFamily="34" charset="0"/>
              </a:rPr>
              <a:t>. Красноярский</a:t>
            </a:r>
            <a:endParaRPr lang="en-US" altLang="zh-CN" sz="2400" kern="0" dirty="0">
              <a:solidFill>
                <a:schemeClr val="bg1"/>
              </a:solidFill>
              <a:latin typeface="Arial Narrow" pitchFamily="34" charset="0"/>
              <a:ea typeface="方正大黑简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– схема </a:t>
            </a:r>
            <a:r>
              <a:rPr lang="ru-RU" dirty="0" err="1" smtClean="0"/>
              <a:t>экотропы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767141" y="3393534"/>
            <a:ext cx="3002009" cy="720167"/>
          </a:xfrm>
        </p:spPr>
        <p:txBody>
          <a:bodyPr/>
          <a:lstStyle/>
          <a:p>
            <a:r>
              <a:rPr lang="ru-RU" b="1" dirty="0" smtClean="0"/>
              <a:t>Маршрут: 2 км</a:t>
            </a:r>
          </a:p>
          <a:p>
            <a:r>
              <a:rPr lang="ru-RU" b="1" dirty="0" smtClean="0"/>
              <a:t>Смешанный лес, кустарник, родник, болото, луг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767142" y="5148653"/>
            <a:ext cx="3002009" cy="1161461"/>
          </a:xfrm>
        </p:spPr>
        <p:txBody>
          <a:bodyPr/>
          <a:lstStyle/>
          <a:p>
            <a:r>
              <a:rPr lang="ru-RU" b="1" dirty="0" smtClean="0"/>
              <a:t>Маршрут: 5 км</a:t>
            </a:r>
          </a:p>
          <a:p>
            <a:r>
              <a:rPr lang="ru-RU" b="1" dirty="0"/>
              <a:t>Смешанный лес</a:t>
            </a:r>
            <a:r>
              <a:rPr lang="ru-RU" b="1" dirty="0" smtClean="0"/>
              <a:t>, сосновый бор, березовая роща, кустарник, озеро, луг, река.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8732967" y="1233162"/>
            <a:ext cx="3002009" cy="4321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+mn-lt"/>
              </a:rPr>
              <a:t>Учебная </a:t>
            </a:r>
            <a:r>
              <a:rPr lang="ru-RU" dirty="0" err="1" smtClean="0">
                <a:latin typeface="+mn-lt"/>
              </a:rPr>
              <a:t>экотропа</a:t>
            </a:r>
            <a:endParaRPr lang="ru-RU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solidFill>
            <a:srgbClr val="4BD0FF"/>
          </a:solidFill>
        </p:spPr>
        <p:txBody>
          <a:bodyPr/>
          <a:lstStyle/>
          <a:p>
            <a:r>
              <a:rPr lang="ru-RU" dirty="0" smtClean="0">
                <a:latin typeface="+mn-lt"/>
              </a:rPr>
              <a:t>Учебная </a:t>
            </a:r>
            <a:r>
              <a:rPr lang="ru-RU" dirty="0" err="1" smtClean="0">
                <a:latin typeface="+mn-lt"/>
              </a:rPr>
              <a:t>экотропа</a:t>
            </a:r>
            <a:endParaRPr lang="ru-RU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8767142" y="4499441"/>
            <a:ext cx="3002009" cy="577331"/>
          </a:xfrm>
          <a:solidFill>
            <a:srgbClr val="D5B8EA"/>
          </a:solidFill>
        </p:spPr>
        <p:txBody>
          <a:bodyPr/>
          <a:lstStyle/>
          <a:p>
            <a:r>
              <a:rPr lang="ru-RU" dirty="0" smtClean="0">
                <a:latin typeface="+mn-lt"/>
              </a:rPr>
              <a:t>Туристическая тропа/ </a:t>
            </a:r>
            <a:r>
              <a:rPr lang="ru-RU" dirty="0" err="1" smtClean="0">
                <a:latin typeface="+mn-lt"/>
              </a:rPr>
              <a:t>прогулочно</a:t>
            </a:r>
            <a:r>
              <a:rPr lang="ru-RU" dirty="0" smtClean="0">
                <a:latin typeface="+mn-lt"/>
              </a:rPr>
              <a:t>-познавательная</a:t>
            </a:r>
            <a:endParaRPr lang="ru-RU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8767141" y="1710295"/>
            <a:ext cx="3002009" cy="720167"/>
          </a:xfrm>
        </p:spPr>
        <p:txBody>
          <a:bodyPr/>
          <a:lstStyle/>
          <a:p>
            <a:r>
              <a:rPr lang="ru-RU" b="1" dirty="0" smtClean="0"/>
              <a:t>Маршрут: 500 метров вокруг школы</a:t>
            </a:r>
          </a:p>
          <a:p>
            <a:r>
              <a:rPr lang="ru-RU" b="1" dirty="0" smtClean="0"/>
              <a:t>Сосновый бор, кустарник, цветники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19342" y="1563414"/>
            <a:ext cx="936104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</a:t>
            </a:r>
            <a:endParaRPr lang="ru-RU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19342" y="3150493"/>
            <a:ext cx="936104" cy="936104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" y="778997"/>
            <a:ext cx="6829946" cy="517509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06145" y="4737572"/>
            <a:ext cx="936104" cy="936104"/>
          </a:xfrm>
          <a:prstGeom prst="ellipse">
            <a:avLst/>
          </a:prstGeom>
          <a:solidFill>
            <a:srgbClr val="9F5FCF"/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</a:t>
            </a:r>
            <a:endParaRPr lang="ru-RU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 w="12700" cap="flat" cmpd="sng" algn="ctr">
              <a:solidFill>
                <a:srgbClr val="0C549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Экологическая тропа: от проекта до создания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6673" y="888681"/>
            <a:ext cx="5019929" cy="59093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NewRoman"/>
              </a:rPr>
              <a:t>Ботанические </a:t>
            </a:r>
            <a:r>
              <a:rPr lang="ru-RU" sz="1400" b="1" dirty="0" smtClean="0">
                <a:solidFill>
                  <a:srgbClr val="000000"/>
                </a:solidFill>
                <a:latin typeface="TimesNewRoman"/>
              </a:rPr>
              <a:t>экскурсии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New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NewRoman"/>
              </a:rPr>
            </a:br>
            <a:r>
              <a:rPr lang="ru-RU" sz="1200" dirty="0">
                <a:solidFill>
                  <a:srgbClr val="000000"/>
                </a:solidFill>
                <a:latin typeface="+mj-lt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Жизненные формы растений. Знакомство с основными видами деревьев и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кустарников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вокруг села Екатериновка.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2. Разнообразие вегетативных органов растений. Формы корневой системы, стеблей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, листьев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3. Осенние явления в жизни растений.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4. Весна в жизни растений. Знакомство с растениями – эфемерами.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5. Разнообразие травянистых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растений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6. Практикум по составлению гербария.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7. Разнообразие плодов и семян, способы их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распространения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8. Разнообразие цветов и соцветий.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9. Взаимосвязь растений с окружающей средой. Влияние экологических факторов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на растения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10. Растительный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покров.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11. Практикум по изучению состава и структуры растительных сообществ.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Составление описания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растительного сообщества.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12. Влияние деятельности человека на растительность.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13. Практикум по оценке экологического состояния лесных сообществ.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Учет возобновления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деревьев и кустарников.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14. Охрана и защита растительного мира. Знакомство с редкими видами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растений,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занесёнными в Красную книгу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Самарской области.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15. Культурные растения и их дикие сородичи.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16. Зеленая аптека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3444" y="845414"/>
            <a:ext cx="3231025" cy="44319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NewRoman"/>
              </a:rPr>
              <a:t>Зоологические </a:t>
            </a:r>
            <a:r>
              <a:rPr lang="ru-RU" sz="1400" b="1" dirty="0" smtClean="0">
                <a:solidFill>
                  <a:srgbClr val="000000"/>
                </a:solidFill>
                <a:latin typeface="TimesNewRoman"/>
              </a:rPr>
              <a:t>экскурсии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Насекомые – вредители деревьев и кустарников.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2. Хищники, паразиты и сапрофиты в мире насекомых.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3. Практикум по учету численности насекомых.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4. Животные – соседи человека. Обитатели антропогенного ландшафта.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5. Разнообразие животного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мира. Обитатели кустарников.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6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. Осень в жизни птиц. П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риспособление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птиц к сезонным явлениям.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7. Зимний практикум по изучению следов животных.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8. Весенний учет птиц, посвященный Международному дню птиц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1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апреля.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+mj-lt"/>
              </a:rPr>
              <a:t>9.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Гнездование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и забота о потомстве у птиц.</a:t>
            </a:r>
            <a:r>
              <a:rPr lang="ru-RU" sz="1400" dirty="0">
                <a:latin typeface="+mj-lt"/>
              </a:rPr>
              <a:t> </a:t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9567" y="834443"/>
            <a:ext cx="3529782" cy="449353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+mj-lt"/>
              </a:rPr>
              <a:t>Ландшафтные и </a:t>
            </a:r>
            <a:r>
              <a:rPr lang="ru-RU" sz="1600" b="1" dirty="0" err="1">
                <a:solidFill>
                  <a:srgbClr val="000000"/>
                </a:solidFill>
                <a:latin typeface="+mj-lt"/>
              </a:rPr>
              <a:t>экосистемные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экскурсии</a:t>
            </a:r>
          </a:p>
          <a:p>
            <a:r>
              <a:rPr lang="ru-RU" sz="16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+mj-lt"/>
              </a:rPr>
            </a:br>
            <a:r>
              <a:rPr lang="ru-RU" sz="1400" dirty="0">
                <a:solidFill>
                  <a:srgbClr val="000000"/>
                </a:solidFill>
                <a:latin typeface="TimesNewRoman"/>
              </a:rPr>
              <a:t>1. Практикум по измерению азимутов и расстояний.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>
                <a:solidFill>
                  <a:srgbClr val="000000"/>
                </a:solidFill>
                <a:latin typeface="TimesNewRoman"/>
              </a:rPr>
              <a:t>2. Практикум по составлению топографического плана местности.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>
                <a:solidFill>
                  <a:srgbClr val="000000"/>
                </a:solidFill>
                <a:latin typeface="TimesNewRoman"/>
              </a:rPr>
              <a:t>3. Практикум по изучению течения </a:t>
            </a:r>
            <a:r>
              <a:rPr lang="ru-RU" sz="1400" dirty="0" smtClean="0">
                <a:solidFill>
                  <a:srgbClr val="000000"/>
                </a:solidFill>
                <a:latin typeface="TimesNewRoman"/>
              </a:rPr>
              <a:t>реки</a:t>
            </a:r>
            <a:r>
              <a:rPr lang="ru-RU" sz="1400" dirty="0">
                <a:solidFill>
                  <a:srgbClr val="000000"/>
                </a:solidFill>
                <a:latin typeface="TimesNewRoman"/>
              </a:rPr>
              <a:t>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>
                <a:solidFill>
                  <a:srgbClr val="000000"/>
                </a:solidFill>
                <a:latin typeface="TimesNewRoman"/>
              </a:rPr>
              <a:t>4. Практикум по изучению почвенного покрова. Эрозия почв.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>
                <a:solidFill>
                  <a:srgbClr val="000000"/>
                </a:solidFill>
                <a:latin typeface="TimesNewRoman"/>
              </a:rPr>
              <a:t>5. Сезонные явления в неживой и живой природе. Фенологический практикум.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>
                <a:solidFill>
                  <a:srgbClr val="000000"/>
                </a:solidFill>
                <a:latin typeface="TimesNewRoman"/>
              </a:rPr>
              <a:t>6. </a:t>
            </a:r>
            <a:r>
              <a:rPr lang="ru-RU" sz="1400" dirty="0" smtClean="0">
                <a:solidFill>
                  <a:srgbClr val="000000"/>
                </a:solidFill>
                <a:latin typeface="TimesNewRoman"/>
              </a:rPr>
              <a:t>Воздействие </a:t>
            </a:r>
            <a:r>
              <a:rPr lang="ru-RU" sz="1400" dirty="0">
                <a:solidFill>
                  <a:srgbClr val="000000"/>
                </a:solidFill>
                <a:latin typeface="TimesNewRoman"/>
              </a:rPr>
              <a:t>человека на экосистемы.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NewRoman"/>
              </a:rPr>
              <a:t>7. Охрана </a:t>
            </a:r>
            <a:r>
              <a:rPr lang="ru-RU" sz="1400" dirty="0">
                <a:solidFill>
                  <a:srgbClr val="000000"/>
                </a:solidFill>
                <a:latin typeface="TimesNewRoman"/>
              </a:rPr>
              <a:t>природы и лесное хозяйство в нашем районе.</a:t>
            </a:r>
            <a:br>
              <a:rPr lang="ru-RU" sz="1400" dirty="0">
                <a:solidFill>
                  <a:srgbClr val="000000"/>
                </a:solidFill>
                <a:latin typeface="TimesNew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NewRoman"/>
              </a:rPr>
              <a:t>8. Практикум </a:t>
            </a:r>
            <a:r>
              <a:rPr lang="ru-RU" sz="1400" dirty="0">
                <a:solidFill>
                  <a:srgbClr val="000000"/>
                </a:solidFill>
                <a:latin typeface="TimesNewRoman"/>
              </a:rPr>
              <a:t>по составлению экологической карты окрестностей </a:t>
            </a:r>
            <a:r>
              <a:rPr lang="ru-RU" sz="1400" dirty="0" err="1">
                <a:solidFill>
                  <a:srgbClr val="000000"/>
                </a:solidFill>
                <a:latin typeface="TimesNewRoman"/>
              </a:rPr>
              <a:t>экотропы</a:t>
            </a:r>
            <a:r>
              <a:rPr lang="ru-RU" sz="1400" dirty="0">
                <a:solidFill>
                  <a:srgbClr val="000000"/>
                </a:solidFill>
                <a:latin typeface="TimesNewRoman"/>
              </a:rPr>
              <a:t>.</a:t>
            </a:r>
            <a:r>
              <a:rPr lang="ru-RU" sz="1400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3601" y="149822"/>
            <a:ext cx="30963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NewRoman"/>
              </a:rPr>
              <a:t>Тематика экскурсий/ практикумов на </a:t>
            </a:r>
            <a:r>
              <a:rPr lang="ru-RU" sz="1400" b="1" dirty="0" err="1" smtClean="0">
                <a:solidFill>
                  <a:srgbClr val="000000"/>
                </a:solidFill>
                <a:latin typeface="TimesNewRoman"/>
              </a:rPr>
              <a:t>экотропе</a:t>
            </a:r>
            <a:r>
              <a:rPr lang="ru-RU" sz="1400" b="1" dirty="0">
                <a:solidFill>
                  <a:srgbClr val="000000"/>
                </a:solidFill>
                <a:latin typeface="TimesNew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NewRoman"/>
              </a:rPr>
            </a:b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26" y="5351522"/>
            <a:ext cx="6829748" cy="14382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380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s://sun9-36.userapi.com/impg/UnGganUXnB5Ep1uNO28vCLSWrSJvNlw0WaL0Cg/dR3_Ma0aFQE.jpg?size=1280x853&amp;quality=95&amp;sign=80b2e5fe5d7b755f45a82ac87339a303&amp;type=album"/>
          <p:cNvPicPr>
            <a:picLocks noChangeAspect="1" noChangeArrowheads="1"/>
          </p:cNvPicPr>
          <p:nvPr/>
        </p:nvPicPr>
        <p:blipFill rotWithShape="1">
          <a:blip r:embed="rId3"/>
          <a:srcRect t="10479"/>
          <a:stretch/>
        </p:blipFill>
        <p:spPr bwMode="auto">
          <a:xfrm>
            <a:off x="3945890" y="4867852"/>
            <a:ext cx="3091024" cy="184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sun9-25.userapi.com/impg/ZH6eUV9smcCrjQZOxP9ATaX4za-LBaulWLlEBw/uzS1T_e1HH0.jpg?size=810x1080&amp;quality=95&amp;sign=fd561baaa236a4fa5c1a3b6e32b4d6d8&amp;type=album"/>
          <p:cNvPicPr>
            <a:picLocks noChangeAspect="1" noChangeArrowheads="1"/>
          </p:cNvPicPr>
          <p:nvPr/>
        </p:nvPicPr>
        <p:blipFill rotWithShape="1">
          <a:blip r:embed="rId4"/>
          <a:srcRect b="27637"/>
          <a:stretch/>
        </p:blipFill>
        <p:spPr bwMode="auto">
          <a:xfrm>
            <a:off x="791357" y="2745161"/>
            <a:ext cx="1824800" cy="18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4" descr="https://sun9-61.userapi.com/impg/qZ0Xqws-mIsZzNBldKdSbmR0ZSsQgdq_im3yRA/2qtxqS23fLE.jpg?size=1600x1200&amp;quality=95&amp;sign=bf06140902194d8773401ab9d937da8f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5543" y="2731673"/>
            <a:ext cx="3002491" cy="202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328681" y="603528"/>
            <a:ext cx="57380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Кружок «Лесовод-эколог» (</a:t>
            </a:r>
            <a:r>
              <a:rPr lang="ru-RU" altLang="ru-RU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доп</a:t>
            </a: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);  «Юннатский клуб» (от Движения первых)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Экскурсии </a:t>
            </a: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 природу, наблюдение за живыми организмами в естественной среде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Лабораторные исследования почвы, воды, воздуха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Создание и ведение дневников наблюдений за объектами окружающей </a:t>
            </a:r>
            <a:r>
              <a:rPr lang="ru-RU" alt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среды</a:t>
            </a:r>
            <a:endParaRPr lang="ru-RU" alt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199" name="Прямоугольник 3"/>
          <p:cNvSpPr>
            <a:spLocks noChangeArrowheads="1"/>
          </p:cNvSpPr>
          <p:nvPr/>
        </p:nvSpPr>
        <p:spPr bwMode="auto">
          <a:xfrm>
            <a:off x="6095206" y="690126"/>
            <a:ext cx="609520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Экологические </a:t>
            </a: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викторины и конкурсы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Участие в конференциях и научных обществах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Выставки творческих работ (рисунков, поделок, сочинений)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Конкурс пришкольных </a:t>
            </a:r>
            <a:r>
              <a:rPr lang="ru-RU" alt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участков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Участие в природоохранных акциях («Чистое Село», посадка деревьев и т.д.)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r="33274"/>
          <a:stretch/>
        </p:blipFill>
        <p:spPr>
          <a:xfrm>
            <a:off x="6428448" y="2733843"/>
            <a:ext cx="1555876" cy="207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88" y="2688529"/>
            <a:ext cx="1529349" cy="20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s://sun9-6.userapi.com/s/v1/ig2/l-1n-xXBj4sGwXmGMEKPS1lCPOlj8fEBxxVH19Og1Bc7uVOeb8MLuidB8pGXbhwNZPCOtIzwlCupm-zOXdJKQFCl.jpg?quality=95&amp;crop=0,0,1919,2560&amp;as=32x43,48x64,72x96,108x144,160x213,240x320,360x480,480x640,540x720,640x854,720x960,1080x1441,1280x1708,1440x1921,1919x2560&amp;from=bu&amp;u=w2Ww2agU4Z95VcxeYIRLr28bwOqYewgt7ztBTB1n4Os&amp;cs=640x8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4738" y="2694036"/>
            <a:ext cx="1623638" cy="203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5" descr="https://sun9-73.userapi.com/impg/xwFQtnCwYTOQsPq4DA4p6HjyWSwxNFfG5cFfVw/Ugqg5RwUn8U.jpg?size=810x1080&amp;quality=95&amp;sign=5eb9f237bcdd7f0d9d64f96caf8e1d90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7" y="4857639"/>
            <a:ext cx="1545512" cy="19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https://sun9-3.userapi.com/impg/Zdv-iX1bSYLnp2ehlTYp-VVtYcUlFqRxIjkywg/jvV0l_w-WhU.jpg?size=1280x1280&amp;quality=95&amp;sign=b29210455e1679b13787fca1acce6b3e&amp;type=albu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09696" y="4867852"/>
            <a:ext cx="1565830" cy="190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s://sun9-9.userapi.com/impg/UqXkApBt-HHwLn-X6896e4MDhKejQjWqiih-QA/SibTu_xw7rA.jpg?size=790x1080&amp;quality=95&amp;sign=7588d1e09955f977c782b23750f39bb6&amp;type=album"/>
          <p:cNvPicPr>
            <a:picLocks noChangeAspect="1" noChangeArrowheads="1"/>
          </p:cNvPicPr>
          <p:nvPr/>
        </p:nvPicPr>
        <p:blipFill rotWithShape="1">
          <a:blip r:embed="rId11"/>
          <a:srcRect l="-363" t="48655" r="363" b="11939"/>
          <a:stretch/>
        </p:blipFill>
        <p:spPr bwMode="auto">
          <a:xfrm>
            <a:off x="9179329" y="4867852"/>
            <a:ext cx="2722208" cy="184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58"/>
          <p:cNvGrpSpPr/>
          <p:nvPr/>
        </p:nvGrpSpPr>
        <p:grpSpPr bwMode="auto">
          <a:xfrm>
            <a:off x="328681" y="39155"/>
            <a:ext cx="11861732" cy="577955"/>
            <a:chOff x="6351" y="654"/>
            <a:chExt cx="9137652" cy="763439"/>
          </a:xfrm>
        </p:grpSpPr>
        <p:sp>
          <p:nvSpPr>
            <p:cNvPr id="16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 w="12700" cap="flat" cmpd="sng" algn="ctr">
              <a:solidFill>
                <a:srgbClr val="0C549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7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840331" y="174561"/>
            <a:ext cx="7321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324">
              <a:defRPr/>
            </a:pPr>
            <a:r>
              <a:rPr 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ФОРМЫ И МЕРОПРИЯТИЯ ПО РЕАЛИЗАЦИИ ПРОЕКТА ДЛЯ 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033" y="128009"/>
            <a:ext cx="31355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Промежуточные результаты</a:t>
            </a:r>
            <a:endParaRPr lang="ru-RU" alt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3" descr="https://sun9-31.userapi.com/impg/d-k-uuo20Us0U7doEK_AGnT5vq8qlskIi3xKDg/AdbhTAb8aRQ.jpg?size=768x1080&amp;quality=95&amp;sign=10a6a103db574032e4b8b6604350720b&amp;type=alb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298" y="4795932"/>
            <a:ext cx="1397578" cy="196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09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7182" y="630762"/>
            <a:ext cx="3590580" cy="9232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Подпрограмма обучения педагогов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Экопедагогика</a:t>
            </a:r>
            <a:r>
              <a:rPr lang="ru-RU" altLang="ru-RU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4568" y="580392"/>
            <a:ext cx="3648281" cy="9232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Подпрограмма обучения родителей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«Эко-уроки для всей семьи»</a:t>
            </a:r>
            <a:endParaRPr lang="ru-RU" altLang="ru-RU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19" y="1543086"/>
            <a:ext cx="572695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советы и совещания «</a:t>
            </a:r>
            <a:r>
              <a:rPr lang="ru-RU" sz="1400" dirty="0" err="1" smtClean="0">
                <a:latin typeface="Arial Narrow" pitchFamily="34" charset="0"/>
              </a:rPr>
              <a:t>Межпредметный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подход в экологическом образовании: пути интеграции и практическое применение»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по внедрению экологических тем в учебный процесс.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Мастер-класс по организации уроков на природе и использованию окружающей среды как образовательного ресурса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Разработка и реализация </a:t>
            </a:r>
            <a:r>
              <a:rPr lang="ru-RU" altLang="ru-RU" sz="14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экопроектов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учащимися: от идеи до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Использование игр, ролевых занятий и других интерактивных методов для повышения интереса к экологии.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Курсы на </a:t>
            </a:r>
            <a:r>
              <a:rPr lang="ru-RU" altLang="ru-RU" sz="14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Добро.ру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др. «Экологическое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воспитание в семье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ru-RU" sz="1400" dirty="0">
                <a:latin typeface="Arial Narrow" pitchFamily="34" charset="0"/>
              </a:rPr>
              <a:t>«Использование игровых и интерактивных методов в </a:t>
            </a:r>
            <a:r>
              <a:rPr lang="ru-RU" sz="1400" dirty="0" err="1">
                <a:latin typeface="Arial Narrow" pitchFamily="34" charset="0"/>
              </a:rPr>
              <a:t>экопедагогике</a:t>
            </a:r>
            <a:r>
              <a:rPr lang="ru-RU" sz="1400" dirty="0">
                <a:latin typeface="Arial Narrow" pitchFamily="34" charset="0"/>
              </a:rPr>
              <a:t>»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(декабрь)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7586" y="1464748"/>
            <a:ext cx="5669812" cy="3112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и лекции ("Экология в семье: как воспитать маленького эко-активиста«), «Устойчивое потребление: как сократить семейный углеродный след»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Организация выездов на природу с целью наблюдения за экосистемами, изучения местной флоры и фауны.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Акции и конкурсы: «Создание домашнего сада: от идеи до реализации»;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Организация совместных акций по уборке местного парка или пляжа с последующим пикником.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Интерактивные игры "Эко-игры для всей семьи"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altLang="ru-RU" sz="1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alt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04" name="Picture 12" descr="https://sun9-68.userapi.com/impg/K1xS2n1VWRDLVZ294Lj76E904f5IUyVgxB12UQ/8yXzE3OVsVM.jpg?size=1280x725&amp;quality=95&amp;sign=e30f0fa49a4823219e9af6fdbb1fa62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5514" y="4292143"/>
            <a:ext cx="4061884" cy="23646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sun9-9.userapi.com/impg/n5Yw4Du1DfWp45Yycd6Ie9oM-uFJCyXKcSabiA/XdrLy43XYqs.jpg?size=810x1080&amp;quality=95&amp;sign=dfd2264f39a22c88d25a714fd4d681d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783" y="4292142"/>
            <a:ext cx="1796816" cy="2395225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11" name="Группа 58"/>
          <p:cNvGrpSpPr/>
          <p:nvPr/>
        </p:nvGrpSpPr>
        <p:grpSpPr bwMode="auto">
          <a:xfrm>
            <a:off x="328681" y="39155"/>
            <a:ext cx="11861732" cy="577955"/>
            <a:chOff x="6351" y="654"/>
            <a:chExt cx="9137652" cy="763439"/>
          </a:xfrm>
        </p:grpSpPr>
        <p:sp>
          <p:nvSpPr>
            <p:cNvPr id="12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 w="12700" cap="flat" cmpd="sng" algn="ctr">
              <a:solidFill>
                <a:srgbClr val="0C549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89" y="4527115"/>
            <a:ext cx="2417467" cy="16764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594453" y="155295"/>
            <a:ext cx="769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324">
              <a:defRPr/>
            </a:pPr>
            <a:r>
              <a:rPr 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МЕРОПРИЯТИЯ ПО РЕАЛИЗАЦИИ ПРОЕКТА ДЛЯ ПЕДАГОГОВ И РОДИТЕЛЕЙ</a:t>
            </a:r>
          </a:p>
        </p:txBody>
      </p:sp>
      <p:pic>
        <p:nvPicPr>
          <p:cNvPr id="8202" name="Picture 10" descr="https://sun9-62.userapi.com/impg/R_Vk3aw-hxTQpV22PEwFci8KxXEe-RJUA42nPg/kCuXkLmHa_g.jpg?size=1280x960&amp;quality=95&amp;sign=bdfe9188621393be309f48103f4ce5e6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273" y="4285178"/>
            <a:ext cx="3129220" cy="21603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7033" y="128009"/>
            <a:ext cx="31355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Промежуточные результаты</a:t>
            </a:r>
            <a:endParaRPr lang="ru-RU" alt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28" y="5328079"/>
            <a:ext cx="1894680" cy="132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9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893720" y="105267"/>
              <a:ext cx="622805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514962" y="173225"/>
            <a:ext cx="7581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Инновационные продукты/планируемые результаты</a:t>
            </a:r>
            <a:endParaRPr lang="ru-RU" altLang="ru-RU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159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193548" y="1588402"/>
            <a:ext cx="55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10487" y="3356455"/>
            <a:ext cx="55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191731" y="3078936"/>
            <a:ext cx="55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9209" y="5054811"/>
            <a:ext cx="55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19257"/>
          <a:stretch/>
        </p:blipFill>
        <p:spPr>
          <a:xfrm>
            <a:off x="414336" y="950034"/>
            <a:ext cx="2536231" cy="19640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84" y="3969972"/>
            <a:ext cx="2062339" cy="24569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101848" y="1235511"/>
            <a:ext cx="399424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Сформированные практические навыки </a:t>
            </a:r>
            <a:r>
              <a:rPr lang="ru-RU" b="1" dirty="0">
                <a:solidFill>
                  <a:srgbClr val="404040"/>
                </a:solidFill>
                <a:latin typeface="Arial Narrow" panose="020B0606020202030204" pitchFamily="34" charset="0"/>
              </a:rPr>
              <a:t>бережного отношения к природе и создание условий для совместного обучения детей и взрослых в области экологии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63" y="3987840"/>
            <a:ext cx="2250005" cy="153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12" name="组 3"/>
          <p:cNvGrpSpPr/>
          <p:nvPr/>
        </p:nvGrpSpPr>
        <p:grpSpPr>
          <a:xfrm>
            <a:off x="11323052" y="6157338"/>
            <a:ext cx="729679" cy="699122"/>
            <a:chOff x="836142" y="2356202"/>
            <a:chExt cx="2354275" cy="233385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zh-CN" altLang="en-US" sz="2400" kern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3091720" y="6055898"/>
            <a:ext cx="6092825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Inter"/>
              </a:rPr>
              <a:t>Гражданин, который не только любит свою страну, но и готов активно участвовать в её развитии, сохраняя природу и культурное наследие для будущих поколений</a:t>
            </a:r>
            <a:r>
              <a:rPr lang="ru-RU" sz="1400" dirty="0">
                <a:solidFill>
                  <a:prstClr val="black"/>
                </a:solidFill>
                <a:latin typeface="Inter"/>
              </a:rPr>
              <a:t>.</a:t>
            </a:r>
            <a:endParaRPr lang="zh-CN" altLang="en-US" sz="1400" kern="0" dirty="0"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汉仪中黑S" panose="00020600040101010101" charset="-122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324517" y="1020574"/>
            <a:ext cx="9523757" cy="5259846"/>
            <a:chOff x="1406944" y="1372993"/>
            <a:chExt cx="9523757" cy="5259846"/>
          </a:xfrm>
        </p:grpSpPr>
        <p:sp>
          <p:nvSpPr>
            <p:cNvPr id="38" name="Oval 68"/>
            <p:cNvSpPr>
              <a:spLocks noChangeArrowheads="1"/>
            </p:cNvSpPr>
            <p:nvPr/>
          </p:nvSpPr>
          <p:spPr bwMode="auto">
            <a:xfrm>
              <a:off x="10106788" y="3379064"/>
              <a:ext cx="823913" cy="823913"/>
            </a:xfrm>
            <a:prstGeom prst="ellipse">
              <a:avLst/>
            </a:prstGeom>
            <a:solidFill>
              <a:srgbClr val="6C2B43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9"/>
            <p:cNvSpPr/>
            <p:nvPr/>
          </p:nvSpPr>
          <p:spPr>
            <a:xfrm>
              <a:off x="6502572" y="3346238"/>
              <a:ext cx="3653157" cy="856739"/>
            </a:xfrm>
            <a:prstGeom prst="rect">
              <a:avLst/>
            </a:prstGeom>
            <a:gradFill>
              <a:gsLst>
                <a:gs pos="0">
                  <a:srgbClr val="6C2B43">
                    <a:lumMod val="5000"/>
                    <a:lumOff val="95000"/>
                  </a:srgbClr>
                </a:gs>
                <a:gs pos="35000">
                  <a:srgbClr val="6C2B43">
                    <a:lumMod val="45000"/>
                    <a:lumOff val="55000"/>
                  </a:srgbClr>
                </a:gs>
                <a:gs pos="83000">
                  <a:srgbClr val="6C2B43">
                    <a:lumMod val="45000"/>
                    <a:lumOff val="55000"/>
                  </a:srgbClr>
                </a:gs>
                <a:gs pos="100000">
                  <a:srgbClr val="6C2B43">
                    <a:lumMod val="30000"/>
                    <a:lumOff val="70000"/>
                  </a:srgbClr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 Апробированная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Программа для родителей и педагогов: «</a:t>
              </a: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Экоуроки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для всей семьи»,</a:t>
              </a:r>
              <a:r>
                <a:rPr kumimoji="0" lang="ru-RU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«</a:t>
              </a:r>
              <a:r>
                <a:rPr kumimoji="0" lang="ru-RU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Экопедагогика</a:t>
              </a:r>
              <a:r>
                <a:rPr kumimoji="0" lang="ru-RU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»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" name="Rectangle 6"/>
            <p:cNvSpPr/>
            <p:nvPr/>
          </p:nvSpPr>
          <p:spPr>
            <a:xfrm flipH="1">
              <a:off x="1762883" y="3357724"/>
              <a:ext cx="4192681" cy="856739"/>
            </a:xfrm>
            <a:prstGeom prst="rect">
              <a:avLst/>
            </a:prstGeom>
            <a:gradFill>
              <a:gsLst>
                <a:gs pos="0">
                  <a:srgbClr val="6C2B43">
                    <a:lumMod val="5000"/>
                    <a:lumOff val="95000"/>
                  </a:srgbClr>
                </a:gs>
                <a:gs pos="38000">
                  <a:srgbClr val="FA9C00"/>
                </a:gs>
                <a:gs pos="100000">
                  <a:srgbClr val="FA9C00"/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Сборник методических разработок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4551441" y="5045451"/>
              <a:ext cx="3950495" cy="856739"/>
            </a:xfrm>
            <a:prstGeom prst="rect">
              <a:avLst/>
            </a:prstGeom>
            <a:gradFill>
              <a:gsLst>
                <a:gs pos="0">
                  <a:srgbClr val="6C2B43">
                    <a:lumMod val="5000"/>
                    <a:lumOff val="95000"/>
                  </a:srgbClr>
                </a:gs>
                <a:gs pos="35000">
                  <a:srgbClr val="DF361F"/>
                </a:gs>
                <a:gs pos="83000">
                  <a:srgbClr val="DF361F"/>
                </a:gs>
                <a:gs pos="100000">
                  <a:srgbClr val="DF361F"/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Экологическая грамотность учащихся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8"/>
            <p:cNvSpPr/>
            <p:nvPr/>
          </p:nvSpPr>
          <p:spPr>
            <a:xfrm flipH="1">
              <a:off x="3404554" y="1570706"/>
              <a:ext cx="4125913" cy="856739"/>
            </a:xfrm>
            <a:prstGeom prst="rect">
              <a:avLst/>
            </a:prstGeom>
            <a:gradFill>
              <a:gsLst>
                <a:gs pos="0">
                  <a:srgbClr val="6C2B43">
                    <a:lumMod val="5000"/>
                    <a:lumOff val="95000"/>
                  </a:srgbClr>
                </a:gs>
                <a:gs pos="35000">
                  <a:srgbClr val="90BC33"/>
                </a:gs>
                <a:gs pos="83000">
                  <a:srgbClr val="90BC33"/>
                </a:gs>
                <a:gs pos="100000">
                  <a:srgbClr val="90BC33"/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Экологическая тропа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grpSp>
          <p:nvGrpSpPr>
            <p:cNvPr id="35" name="Group 10"/>
            <p:cNvGrpSpPr/>
            <p:nvPr/>
          </p:nvGrpSpPr>
          <p:grpSpPr>
            <a:xfrm>
              <a:off x="3196477" y="1372993"/>
              <a:ext cx="4953132" cy="5259846"/>
              <a:chOff x="2997200" y="769938"/>
              <a:chExt cx="5232401" cy="5481084"/>
            </a:xfrm>
          </p:grpSpPr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21 w 424"/>
                  <a:gd name="T1" fmla="*/ 190 h 404"/>
                  <a:gd name="T2" fmla="*/ 0 w 424"/>
                  <a:gd name="T3" fmla="*/ 0 h 404"/>
                  <a:gd name="T4" fmla="*/ 182 w 424"/>
                  <a:gd name="T5" fmla="*/ 83 h 404"/>
                  <a:gd name="T6" fmla="*/ 333 w 424"/>
                  <a:gd name="T7" fmla="*/ 227 h 404"/>
                  <a:gd name="T8" fmla="*/ 424 w 424"/>
                  <a:gd name="T9" fmla="*/ 404 h 404"/>
                  <a:gd name="T10" fmla="*/ 233 w 424"/>
                  <a:gd name="T11" fmla="*/ 393 h 404"/>
                  <a:gd name="T12" fmla="*/ 21 w 424"/>
                  <a:gd name="T13" fmla="*/ 19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  <a:close/>
                  </a:path>
                </a:pathLst>
              </a:custGeom>
              <a:solidFill>
                <a:srgbClr val="BCA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21 w 424"/>
                  <a:gd name="T1" fmla="*/ 190 h 404"/>
                  <a:gd name="T2" fmla="*/ 0 w 424"/>
                  <a:gd name="T3" fmla="*/ 0 h 404"/>
                  <a:gd name="T4" fmla="*/ 182 w 424"/>
                  <a:gd name="T5" fmla="*/ 83 h 404"/>
                  <a:gd name="T6" fmla="*/ 333 w 424"/>
                  <a:gd name="T7" fmla="*/ 227 h 404"/>
                  <a:gd name="T8" fmla="*/ 424 w 424"/>
                  <a:gd name="T9" fmla="*/ 404 h 404"/>
                  <a:gd name="T10" fmla="*/ 233 w 424"/>
                  <a:gd name="T11" fmla="*/ 393 h 404"/>
                  <a:gd name="T12" fmla="*/ 21 w 424"/>
                  <a:gd name="T13" fmla="*/ 19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707 w 799"/>
                  <a:gd name="T1" fmla="*/ 501 h 817"/>
                  <a:gd name="T2" fmla="*/ 0 w 799"/>
                  <a:gd name="T3" fmla="*/ 817 h 817"/>
                  <a:gd name="T4" fmla="*/ 283 w 799"/>
                  <a:gd name="T5" fmla="*/ 96 h 817"/>
                  <a:gd name="T6" fmla="*/ 374 w 799"/>
                  <a:gd name="T7" fmla="*/ 0 h 817"/>
                  <a:gd name="T8" fmla="*/ 799 w 799"/>
                  <a:gd name="T9" fmla="*/ 404 h 817"/>
                  <a:gd name="T10" fmla="*/ 707 w 799"/>
                  <a:gd name="T11" fmla="*/ 501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  <a:close/>
                  </a:path>
                </a:pathLst>
              </a:custGeom>
              <a:solidFill>
                <a:srgbClr val="D3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707 w 799"/>
                  <a:gd name="T1" fmla="*/ 501 h 817"/>
                  <a:gd name="T2" fmla="*/ 0 w 799"/>
                  <a:gd name="T3" fmla="*/ 817 h 817"/>
                  <a:gd name="T4" fmla="*/ 283 w 799"/>
                  <a:gd name="T5" fmla="*/ 96 h 817"/>
                  <a:gd name="T6" fmla="*/ 374 w 799"/>
                  <a:gd name="T7" fmla="*/ 0 h 817"/>
                  <a:gd name="T8" fmla="*/ 799 w 799"/>
                  <a:gd name="T9" fmla="*/ 404 h 817"/>
                  <a:gd name="T10" fmla="*/ 707 w 799"/>
                  <a:gd name="T11" fmla="*/ 501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3430588" y="4019550"/>
                <a:ext cx="1249363" cy="1290638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4 w 675"/>
                  <a:gd name="T5" fmla="*/ 613 h 697"/>
                  <a:gd name="T6" fmla="*/ 14 w 675"/>
                  <a:gd name="T7" fmla="*/ 651 h 697"/>
                  <a:gd name="T8" fmla="*/ 51 w 675"/>
                  <a:gd name="T9" fmla="*/ 686 h 697"/>
                  <a:gd name="T10" fmla="*/ 88 w 675"/>
                  <a:gd name="T11" fmla="*/ 694 h 697"/>
                  <a:gd name="T12" fmla="*/ 139 w 675"/>
                  <a:gd name="T13" fmla="*/ 678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6" y="574"/>
                      <a:pt x="0" y="597"/>
                      <a:pt x="4" y="613"/>
                    </a:cubicBezTo>
                    <a:cubicBezTo>
                      <a:pt x="14" y="651"/>
                      <a:pt x="14" y="651"/>
                      <a:pt x="14" y="651"/>
                    </a:cubicBezTo>
                    <a:cubicBezTo>
                      <a:pt x="18" y="667"/>
                      <a:pt x="35" y="683"/>
                      <a:pt x="51" y="686"/>
                    </a:cubicBezTo>
                    <a:cubicBezTo>
                      <a:pt x="88" y="694"/>
                      <a:pt x="88" y="694"/>
                      <a:pt x="88" y="694"/>
                    </a:cubicBezTo>
                    <a:cubicBezTo>
                      <a:pt x="105" y="697"/>
                      <a:pt x="128" y="690"/>
                      <a:pt x="139" y="678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3654425" y="4235450"/>
                <a:ext cx="1249363" cy="1289050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5 w 675"/>
                  <a:gd name="T5" fmla="*/ 613 h 697"/>
                  <a:gd name="T6" fmla="*/ 14 w 675"/>
                  <a:gd name="T7" fmla="*/ 650 h 697"/>
                  <a:gd name="T8" fmla="*/ 51 w 675"/>
                  <a:gd name="T9" fmla="*/ 686 h 697"/>
                  <a:gd name="T10" fmla="*/ 89 w 675"/>
                  <a:gd name="T11" fmla="*/ 693 h 697"/>
                  <a:gd name="T12" fmla="*/ 139 w 675"/>
                  <a:gd name="T13" fmla="*/ 677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7" y="574"/>
                      <a:pt x="0" y="597"/>
                      <a:pt x="5" y="613"/>
                    </a:cubicBezTo>
                    <a:cubicBezTo>
                      <a:pt x="14" y="650"/>
                      <a:pt x="14" y="650"/>
                      <a:pt x="14" y="650"/>
                    </a:cubicBezTo>
                    <a:cubicBezTo>
                      <a:pt x="18" y="666"/>
                      <a:pt x="35" y="682"/>
                      <a:pt x="51" y="686"/>
                    </a:cubicBezTo>
                    <a:cubicBezTo>
                      <a:pt x="89" y="693"/>
                      <a:pt x="89" y="693"/>
                      <a:pt x="89" y="693"/>
                    </a:cubicBezTo>
                    <a:cubicBezTo>
                      <a:pt x="105" y="697"/>
                      <a:pt x="128" y="689"/>
                      <a:pt x="139" y="677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3879850" y="4449763"/>
                <a:ext cx="1247775" cy="1287463"/>
              </a:xfrm>
              <a:custGeom>
                <a:avLst/>
                <a:gdLst>
                  <a:gd name="T0" fmla="*/ 553 w 674"/>
                  <a:gd name="T1" fmla="*/ 0 h 696"/>
                  <a:gd name="T2" fmla="*/ 17 w 674"/>
                  <a:gd name="T3" fmla="*/ 561 h 696"/>
                  <a:gd name="T4" fmla="*/ 4 w 674"/>
                  <a:gd name="T5" fmla="*/ 613 h 696"/>
                  <a:gd name="T6" fmla="*/ 13 w 674"/>
                  <a:gd name="T7" fmla="*/ 650 h 696"/>
                  <a:gd name="T8" fmla="*/ 50 w 674"/>
                  <a:gd name="T9" fmla="*/ 685 h 696"/>
                  <a:gd name="T10" fmla="*/ 88 w 674"/>
                  <a:gd name="T11" fmla="*/ 693 h 696"/>
                  <a:gd name="T12" fmla="*/ 138 w 674"/>
                  <a:gd name="T13" fmla="*/ 677 h 696"/>
                  <a:gd name="T14" fmla="*/ 674 w 674"/>
                  <a:gd name="T15" fmla="*/ 115 h 696"/>
                  <a:gd name="T16" fmla="*/ 553 w 674"/>
                  <a:gd name="T17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4" h="696">
                    <a:moveTo>
                      <a:pt x="553" y="0"/>
                    </a:moveTo>
                    <a:cubicBezTo>
                      <a:pt x="17" y="561"/>
                      <a:pt x="17" y="561"/>
                      <a:pt x="17" y="561"/>
                    </a:cubicBezTo>
                    <a:cubicBezTo>
                      <a:pt x="6" y="573"/>
                      <a:pt x="0" y="597"/>
                      <a:pt x="4" y="613"/>
                    </a:cubicBezTo>
                    <a:cubicBezTo>
                      <a:pt x="13" y="650"/>
                      <a:pt x="13" y="650"/>
                      <a:pt x="13" y="650"/>
                    </a:cubicBezTo>
                    <a:cubicBezTo>
                      <a:pt x="17" y="666"/>
                      <a:pt x="34" y="682"/>
                      <a:pt x="50" y="685"/>
                    </a:cubicBezTo>
                    <a:cubicBezTo>
                      <a:pt x="88" y="693"/>
                      <a:pt x="88" y="693"/>
                      <a:pt x="88" y="693"/>
                    </a:cubicBezTo>
                    <a:cubicBezTo>
                      <a:pt x="104" y="696"/>
                      <a:pt x="127" y="689"/>
                      <a:pt x="138" y="677"/>
                    </a:cubicBezTo>
                    <a:cubicBezTo>
                      <a:pt x="674" y="115"/>
                      <a:pt x="674" y="115"/>
                      <a:pt x="674" y="115"/>
                    </a:cubicBezTo>
                    <a:cubicBezTo>
                      <a:pt x="553" y="0"/>
                      <a:pt x="553" y="0"/>
                      <a:pt x="553" y="0"/>
                    </a:cubicBezTo>
                  </a:path>
                </a:pathLst>
              </a:custGeom>
              <a:solidFill>
                <a:srgbClr val="B2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4456113" y="2963863"/>
                <a:ext cx="1231900" cy="1271588"/>
              </a:xfrm>
              <a:custGeom>
                <a:avLst/>
                <a:gdLst>
                  <a:gd name="T0" fmla="*/ 776 w 776"/>
                  <a:gd name="T1" fmla="*/ 135 h 801"/>
                  <a:gd name="T2" fmla="*/ 634 w 776"/>
                  <a:gd name="T3" fmla="*/ 0 h 801"/>
                  <a:gd name="T4" fmla="*/ 0 w 776"/>
                  <a:gd name="T5" fmla="*/ 665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4456113" y="2963863"/>
                <a:ext cx="1231900" cy="1271588"/>
              </a:xfrm>
              <a:custGeom>
                <a:avLst/>
                <a:gdLst>
                  <a:gd name="T0" fmla="*/ 776 w 776"/>
                  <a:gd name="T1" fmla="*/ 135 h 801"/>
                  <a:gd name="T2" fmla="*/ 634 w 776"/>
                  <a:gd name="T3" fmla="*/ 0 h 801"/>
                  <a:gd name="T4" fmla="*/ 0 w 776"/>
                  <a:gd name="T5" fmla="*/ 665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4679950" y="3178175"/>
                <a:ext cx="1231900" cy="1271588"/>
              </a:xfrm>
              <a:custGeom>
                <a:avLst/>
                <a:gdLst>
                  <a:gd name="T0" fmla="*/ 776 w 776"/>
                  <a:gd name="T1" fmla="*/ 135 h 801"/>
                  <a:gd name="T2" fmla="*/ 635 w 776"/>
                  <a:gd name="T3" fmla="*/ 0 h 801"/>
                  <a:gd name="T4" fmla="*/ 0 w 776"/>
                  <a:gd name="T5" fmla="*/ 666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4679950" y="3178175"/>
                <a:ext cx="1231900" cy="1271588"/>
              </a:xfrm>
              <a:custGeom>
                <a:avLst/>
                <a:gdLst>
                  <a:gd name="T0" fmla="*/ 776 w 776"/>
                  <a:gd name="T1" fmla="*/ 135 h 801"/>
                  <a:gd name="T2" fmla="*/ 635 w 776"/>
                  <a:gd name="T3" fmla="*/ 0 h 801"/>
                  <a:gd name="T4" fmla="*/ 0 w 776"/>
                  <a:gd name="T5" fmla="*/ 666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776 w 776"/>
                  <a:gd name="T1" fmla="*/ 134 h 800"/>
                  <a:gd name="T2" fmla="*/ 635 w 776"/>
                  <a:gd name="T3" fmla="*/ 0 h 800"/>
                  <a:gd name="T4" fmla="*/ 0 w 776"/>
                  <a:gd name="T5" fmla="*/ 666 h 800"/>
                  <a:gd name="T6" fmla="*/ 141 w 776"/>
                  <a:gd name="T7" fmla="*/ 800 h 800"/>
                  <a:gd name="T8" fmla="*/ 776 w 776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  <a:close/>
                  </a:path>
                </a:pathLst>
              </a:custGeom>
              <a:solidFill>
                <a:srgbClr val="013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776 w 776"/>
                  <a:gd name="T1" fmla="*/ 134 h 800"/>
                  <a:gd name="T2" fmla="*/ 635 w 776"/>
                  <a:gd name="T3" fmla="*/ 0 h 800"/>
                  <a:gd name="T4" fmla="*/ 0 w 776"/>
                  <a:gd name="T5" fmla="*/ 666 h 800"/>
                  <a:gd name="T6" fmla="*/ 141 w 776"/>
                  <a:gd name="T7" fmla="*/ 800 h 800"/>
                  <a:gd name="T8" fmla="*/ 776 w 776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5462588" y="1908175"/>
                <a:ext cx="1233488" cy="1270000"/>
              </a:xfrm>
              <a:custGeom>
                <a:avLst/>
                <a:gdLst>
                  <a:gd name="T0" fmla="*/ 777 w 777"/>
                  <a:gd name="T1" fmla="*/ 134 h 800"/>
                  <a:gd name="T2" fmla="*/ 635 w 777"/>
                  <a:gd name="T3" fmla="*/ 0 h 800"/>
                  <a:gd name="T4" fmla="*/ 0 w 777"/>
                  <a:gd name="T5" fmla="*/ 665 h 800"/>
                  <a:gd name="T6" fmla="*/ 142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5462588" y="1908175"/>
                <a:ext cx="1233488" cy="1270000"/>
              </a:xfrm>
              <a:custGeom>
                <a:avLst/>
                <a:gdLst>
                  <a:gd name="T0" fmla="*/ 777 w 777"/>
                  <a:gd name="T1" fmla="*/ 134 h 800"/>
                  <a:gd name="T2" fmla="*/ 635 w 777"/>
                  <a:gd name="T3" fmla="*/ 0 h 800"/>
                  <a:gd name="T4" fmla="*/ 0 w 777"/>
                  <a:gd name="T5" fmla="*/ 665 h 800"/>
                  <a:gd name="T6" fmla="*/ 142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777 w 777"/>
                  <a:gd name="T1" fmla="*/ 135 h 801"/>
                  <a:gd name="T2" fmla="*/ 635 w 777"/>
                  <a:gd name="T3" fmla="*/ 0 h 801"/>
                  <a:gd name="T4" fmla="*/ 0 w 777"/>
                  <a:gd name="T5" fmla="*/ 666 h 801"/>
                  <a:gd name="T6" fmla="*/ 141 w 777"/>
                  <a:gd name="T7" fmla="*/ 801 h 801"/>
                  <a:gd name="T8" fmla="*/ 777 w 777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  <a:close/>
                  </a:path>
                </a:pathLst>
              </a:cu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777 w 777"/>
                  <a:gd name="T1" fmla="*/ 135 h 801"/>
                  <a:gd name="T2" fmla="*/ 635 w 777"/>
                  <a:gd name="T3" fmla="*/ 0 h 801"/>
                  <a:gd name="T4" fmla="*/ 0 w 777"/>
                  <a:gd name="T5" fmla="*/ 666 h 801"/>
                  <a:gd name="T6" fmla="*/ 141 w 777"/>
                  <a:gd name="T7" fmla="*/ 801 h 801"/>
                  <a:gd name="T8" fmla="*/ 777 w 777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777 w 777"/>
                  <a:gd name="T1" fmla="*/ 134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0F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777 w 777"/>
                  <a:gd name="T1" fmla="*/ 134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6470651" y="769938"/>
                <a:ext cx="1233488" cy="1350963"/>
              </a:xfrm>
              <a:custGeom>
                <a:avLst/>
                <a:gdLst>
                  <a:gd name="T0" fmla="*/ 777 w 777"/>
                  <a:gd name="T1" fmla="*/ 185 h 851"/>
                  <a:gd name="T2" fmla="*/ 684 w 777"/>
                  <a:gd name="T3" fmla="*/ 0 h 851"/>
                  <a:gd name="T4" fmla="*/ 0 w 777"/>
                  <a:gd name="T5" fmla="*/ 717 h 851"/>
                  <a:gd name="T6" fmla="*/ 142 w 777"/>
                  <a:gd name="T7" fmla="*/ 851 h 851"/>
                  <a:gd name="T8" fmla="*/ 777 w 777"/>
                  <a:gd name="T9" fmla="*/ 185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6470651" y="769938"/>
                <a:ext cx="1233488" cy="1350963"/>
              </a:xfrm>
              <a:custGeom>
                <a:avLst/>
                <a:gdLst>
                  <a:gd name="T0" fmla="*/ 777 w 777"/>
                  <a:gd name="T1" fmla="*/ 185 h 851"/>
                  <a:gd name="T2" fmla="*/ 684 w 777"/>
                  <a:gd name="T3" fmla="*/ 0 h 851"/>
                  <a:gd name="T4" fmla="*/ 0 w 777"/>
                  <a:gd name="T5" fmla="*/ 717 h 851"/>
                  <a:gd name="T6" fmla="*/ 142 w 777"/>
                  <a:gd name="T7" fmla="*/ 851 h 851"/>
                  <a:gd name="T8" fmla="*/ 777 w 777"/>
                  <a:gd name="T9" fmla="*/ 185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6696076" y="1063625"/>
                <a:ext cx="1231900" cy="1271588"/>
              </a:xfrm>
              <a:custGeom>
                <a:avLst/>
                <a:gdLst>
                  <a:gd name="T0" fmla="*/ 776 w 776"/>
                  <a:gd name="T1" fmla="*/ 136 h 801"/>
                  <a:gd name="T2" fmla="*/ 635 w 776"/>
                  <a:gd name="T3" fmla="*/ 0 h 801"/>
                  <a:gd name="T4" fmla="*/ 0 w 776"/>
                  <a:gd name="T5" fmla="*/ 666 h 801"/>
                  <a:gd name="T6" fmla="*/ 142 w 776"/>
                  <a:gd name="T7" fmla="*/ 801 h 801"/>
                  <a:gd name="T8" fmla="*/ 776 w 776"/>
                  <a:gd name="T9" fmla="*/ 136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  <a:close/>
                  </a:path>
                </a:pathLst>
              </a:cu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6696076" y="1063625"/>
                <a:ext cx="1231900" cy="1271588"/>
              </a:xfrm>
              <a:custGeom>
                <a:avLst/>
                <a:gdLst>
                  <a:gd name="T0" fmla="*/ 776 w 776"/>
                  <a:gd name="T1" fmla="*/ 136 h 801"/>
                  <a:gd name="T2" fmla="*/ 635 w 776"/>
                  <a:gd name="T3" fmla="*/ 0 h 801"/>
                  <a:gd name="T4" fmla="*/ 0 w 776"/>
                  <a:gd name="T5" fmla="*/ 666 h 801"/>
                  <a:gd name="T6" fmla="*/ 142 w 776"/>
                  <a:gd name="T7" fmla="*/ 801 h 801"/>
                  <a:gd name="T8" fmla="*/ 776 w 776"/>
                  <a:gd name="T9" fmla="*/ 136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824 w 824"/>
                  <a:gd name="T1" fmla="*/ 83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close/>
                  </a:path>
                </a:pathLst>
              </a:custGeom>
              <a:solidFill>
                <a:srgbClr val="ED9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824 w 824"/>
                  <a:gd name="T1" fmla="*/ 83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32"/>
              <p:cNvSpPr>
                <a:spLocks/>
              </p:cNvSpPr>
              <p:nvPr/>
            </p:nvSpPr>
            <p:spPr bwMode="auto">
              <a:xfrm>
                <a:off x="7781926" y="984250"/>
                <a:ext cx="222250" cy="212725"/>
              </a:xfrm>
              <a:custGeom>
                <a:avLst/>
                <a:gdLst>
                  <a:gd name="T0" fmla="*/ 112 w 120"/>
                  <a:gd name="T1" fmla="*/ 107 h 115"/>
                  <a:gd name="T2" fmla="*/ 46 w 120"/>
                  <a:gd name="T3" fmla="*/ 73 h 115"/>
                  <a:gd name="T4" fmla="*/ 8 w 120"/>
                  <a:gd name="T5" fmla="*/ 8 h 115"/>
                  <a:gd name="T6" fmla="*/ 74 w 120"/>
                  <a:gd name="T7" fmla="*/ 43 h 115"/>
                  <a:gd name="T8" fmla="*/ 112 w 120"/>
                  <a:gd name="T9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15">
                    <a:moveTo>
                      <a:pt x="112" y="107"/>
                    </a:moveTo>
                    <a:cubicBezTo>
                      <a:pt x="104" y="115"/>
                      <a:pt x="74" y="100"/>
                      <a:pt x="46" y="73"/>
                    </a:cubicBezTo>
                    <a:cubicBezTo>
                      <a:pt x="17" y="45"/>
                      <a:pt x="0" y="17"/>
                      <a:pt x="8" y="8"/>
                    </a:cubicBezTo>
                    <a:cubicBezTo>
                      <a:pt x="16" y="0"/>
                      <a:pt x="46" y="15"/>
                      <a:pt x="74" y="43"/>
                    </a:cubicBezTo>
                    <a:cubicBezTo>
                      <a:pt x="103" y="70"/>
                      <a:pt x="120" y="99"/>
                      <a:pt x="112" y="107"/>
                    </a:cubicBezTo>
                    <a:close/>
                  </a:path>
                </a:pathLst>
              </a:custGeom>
              <a:solidFill>
                <a:srgbClr val="32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37"/>
              <p:cNvSpPr>
                <a:spLocks noEditPoints="1"/>
              </p:cNvSpPr>
              <p:nvPr/>
            </p:nvSpPr>
            <p:spPr bwMode="auto">
              <a:xfrm>
                <a:off x="4181475" y="4449763"/>
                <a:ext cx="971550" cy="1206500"/>
              </a:xfrm>
              <a:custGeom>
                <a:avLst/>
                <a:gdLst>
                  <a:gd name="T0" fmla="*/ 525 w 525"/>
                  <a:gd name="T1" fmla="*/ 101 h 652"/>
                  <a:gd name="T2" fmla="*/ 511 w 525"/>
                  <a:gd name="T3" fmla="*/ 115 h 652"/>
                  <a:gd name="T4" fmla="*/ 511 w 525"/>
                  <a:gd name="T5" fmla="*/ 115 h 652"/>
                  <a:gd name="T6" fmla="*/ 45 w 525"/>
                  <a:gd name="T7" fmla="*/ 604 h 652"/>
                  <a:gd name="T8" fmla="*/ 45 w 525"/>
                  <a:gd name="T9" fmla="*/ 604 h 652"/>
                  <a:gd name="T10" fmla="*/ 29 w 525"/>
                  <a:gd name="T11" fmla="*/ 621 h 652"/>
                  <a:gd name="T12" fmla="*/ 0 w 525"/>
                  <a:gd name="T13" fmla="*/ 652 h 652"/>
                  <a:gd name="T14" fmla="*/ 525 w 525"/>
                  <a:gd name="T15" fmla="*/ 101 h 652"/>
                  <a:gd name="T16" fmla="*/ 525 w 525"/>
                  <a:gd name="T17" fmla="*/ 101 h 652"/>
                  <a:gd name="T18" fmla="*/ 390 w 525"/>
                  <a:gd name="T19" fmla="*/ 0 h 652"/>
                  <a:gd name="T20" fmla="*/ 390 w 525"/>
                  <a:gd name="T21" fmla="*/ 0 h 652"/>
                  <a:gd name="T22" fmla="*/ 475 w 525"/>
                  <a:gd name="T23" fmla="*/ 80 h 652"/>
                  <a:gd name="T24" fmla="*/ 390 w 525"/>
                  <a:gd name="T25" fmla="*/ 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652">
                    <a:moveTo>
                      <a:pt x="525" y="101"/>
                    </a:moveTo>
                    <a:cubicBezTo>
                      <a:pt x="511" y="115"/>
                      <a:pt x="511" y="115"/>
                      <a:pt x="511" y="115"/>
                    </a:cubicBezTo>
                    <a:cubicBezTo>
                      <a:pt x="511" y="115"/>
                      <a:pt x="511" y="115"/>
                      <a:pt x="511" y="115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29" y="621"/>
                      <a:pt x="29" y="621"/>
                      <a:pt x="29" y="621"/>
                    </a:cubicBezTo>
                    <a:cubicBezTo>
                      <a:pt x="19" y="631"/>
                      <a:pt x="10" y="641"/>
                      <a:pt x="0" y="652"/>
                    </a:cubicBezTo>
                    <a:cubicBezTo>
                      <a:pt x="525" y="101"/>
                      <a:pt x="525" y="101"/>
                      <a:pt x="525" y="101"/>
                    </a:cubicBezTo>
                    <a:cubicBezTo>
                      <a:pt x="525" y="101"/>
                      <a:pt x="525" y="101"/>
                      <a:pt x="525" y="101"/>
                    </a:cubicBezTo>
                    <a:moveTo>
                      <a:pt x="39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475" y="80"/>
                      <a:pt x="475" y="80"/>
                      <a:pt x="475" y="80"/>
                    </a:cubicBezTo>
                    <a:cubicBezTo>
                      <a:pt x="390" y="0"/>
                      <a:pt x="390" y="0"/>
                      <a:pt x="390" y="0"/>
                    </a:cubicBezTo>
                  </a:path>
                </a:pathLst>
              </a:custGeom>
              <a:solidFill>
                <a:srgbClr val="C7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38"/>
              <p:cNvSpPr>
                <a:spLocks/>
              </p:cNvSpPr>
              <p:nvPr/>
            </p:nvSpPr>
            <p:spPr bwMode="auto">
              <a:xfrm>
                <a:off x="4235450" y="5567363"/>
                <a:ext cx="30163" cy="31750"/>
              </a:xfrm>
              <a:custGeom>
                <a:avLst/>
                <a:gdLst>
                  <a:gd name="T0" fmla="*/ 16 w 16"/>
                  <a:gd name="T1" fmla="*/ 0 h 17"/>
                  <a:gd name="T2" fmla="*/ 13 w 16"/>
                  <a:gd name="T3" fmla="*/ 4 h 17"/>
                  <a:gd name="T4" fmla="*/ 0 w 16"/>
                  <a:gd name="T5" fmla="*/ 17 h 17"/>
                  <a:gd name="T6" fmla="*/ 16 w 16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8"/>
                      <a:pt x="4" y="12"/>
                      <a:pt x="0" y="17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58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3886200" y="4449763"/>
                <a:ext cx="1241425" cy="1284288"/>
              </a:xfrm>
              <a:custGeom>
                <a:avLst/>
                <a:gdLst>
                  <a:gd name="T0" fmla="*/ 550 w 671"/>
                  <a:gd name="T1" fmla="*/ 0 h 694"/>
                  <a:gd name="T2" fmla="*/ 550 w 671"/>
                  <a:gd name="T3" fmla="*/ 0 h 694"/>
                  <a:gd name="T4" fmla="*/ 14 w 671"/>
                  <a:gd name="T5" fmla="*/ 561 h 694"/>
                  <a:gd name="T6" fmla="*/ 0 w 671"/>
                  <a:gd name="T7" fmla="*/ 602 h 694"/>
                  <a:gd name="T8" fmla="*/ 1 w 671"/>
                  <a:gd name="T9" fmla="*/ 613 h 694"/>
                  <a:gd name="T10" fmla="*/ 10 w 671"/>
                  <a:gd name="T11" fmla="*/ 650 h 694"/>
                  <a:gd name="T12" fmla="*/ 47 w 671"/>
                  <a:gd name="T13" fmla="*/ 685 h 694"/>
                  <a:gd name="T14" fmla="*/ 85 w 671"/>
                  <a:gd name="T15" fmla="*/ 693 h 694"/>
                  <a:gd name="T16" fmla="*/ 94 w 671"/>
                  <a:gd name="T17" fmla="*/ 694 h 694"/>
                  <a:gd name="T18" fmla="*/ 135 w 671"/>
                  <a:gd name="T19" fmla="*/ 677 h 694"/>
                  <a:gd name="T20" fmla="*/ 135 w 671"/>
                  <a:gd name="T21" fmla="*/ 677 h 694"/>
                  <a:gd name="T22" fmla="*/ 202 w 671"/>
                  <a:gd name="T23" fmla="*/ 608 h 694"/>
                  <a:gd name="T24" fmla="*/ 205 w 671"/>
                  <a:gd name="T25" fmla="*/ 604 h 694"/>
                  <a:gd name="T26" fmla="*/ 671 w 671"/>
                  <a:gd name="T27" fmla="*/ 115 h 694"/>
                  <a:gd name="T28" fmla="*/ 671 w 671"/>
                  <a:gd name="T29" fmla="*/ 115 h 694"/>
                  <a:gd name="T30" fmla="*/ 671 w 671"/>
                  <a:gd name="T31" fmla="*/ 115 h 694"/>
                  <a:gd name="T32" fmla="*/ 635 w 671"/>
                  <a:gd name="T33" fmla="*/ 80 h 694"/>
                  <a:gd name="T34" fmla="*/ 550 w 671"/>
                  <a:gd name="T3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1" h="694">
                    <a:moveTo>
                      <a:pt x="550" y="0"/>
                    </a:moveTo>
                    <a:cubicBezTo>
                      <a:pt x="550" y="0"/>
                      <a:pt x="550" y="0"/>
                      <a:pt x="550" y="0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5" y="571"/>
                      <a:pt x="0" y="587"/>
                      <a:pt x="0" y="602"/>
                    </a:cubicBezTo>
                    <a:cubicBezTo>
                      <a:pt x="0" y="606"/>
                      <a:pt x="0" y="609"/>
                      <a:pt x="1" y="613"/>
                    </a:cubicBezTo>
                    <a:cubicBezTo>
                      <a:pt x="10" y="650"/>
                      <a:pt x="10" y="650"/>
                      <a:pt x="10" y="650"/>
                    </a:cubicBezTo>
                    <a:cubicBezTo>
                      <a:pt x="14" y="666"/>
                      <a:pt x="31" y="682"/>
                      <a:pt x="47" y="685"/>
                    </a:cubicBezTo>
                    <a:cubicBezTo>
                      <a:pt x="85" y="693"/>
                      <a:pt x="85" y="693"/>
                      <a:pt x="85" y="693"/>
                    </a:cubicBezTo>
                    <a:cubicBezTo>
                      <a:pt x="88" y="693"/>
                      <a:pt x="91" y="694"/>
                      <a:pt x="94" y="694"/>
                    </a:cubicBezTo>
                    <a:cubicBezTo>
                      <a:pt x="108" y="694"/>
                      <a:pt x="126" y="687"/>
                      <a:pt x="135" y="677"/>
                    </a:cubicBezTo>
                    <a:cubicBezTo>
                      <a:pt x="135" y="677"/>
                      <a:pt x="135" y="677"/>
                      <a:pt x="135" y="677"/>
                    </a:cubicBezTo>
                    <a:cubicBezTo>
                      <a:pt x="202" y="608"/>
                      <a:pt x="202" y="608"/>
                      <a:pt x="202" y="608"/>
                    </a:cubicBezTo>
                    <a:cubicBezTo>
                      <a:pt x="205" y="604"/>
                      <a:pt x="205" y="604"/>
                      <a:pt x="205" y="604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35" y="80"/>
                      <a:pt x="635" y="80"/>
                      <a:pt x="635" y="80"/>
                    </a:cubicBezTo>
                    <a:cubicBezTo>
                      <a:pt x="550" y="0"/>
                      <a:pt x="550" y="0"/>
                      <a:pt x="550" y="0"/>
                    </a:cubicBezTo>
                  </a:path>
                </a:pathLst>
              </a:custGeom>
              <a:solidFill>
                <a:srgbClr val="DF361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635 w 776"/>
                  <a:gd name="T1" fmla="*/ 0 h 800"/>
                  <a:gd name="T2" fmla="*/ 635 w 776"/>
                  <a:gd name="T3" fmla="*/ 0 h 800"/>
                  <a:gd name="T4" fmla="*/ 0 w 776"/>
                  <a:gd name="T5" fmla="*/ 666 h 800"/>
                  <a:gd name="T6" fmla="*/ 99 w 776"/>
                  <a:gd name="T7" fmla="*/ 759 h 800"/>
                  <a:gd name="T8" fmla="*/ 141 w 776"/>
                  <a:gd name="T9" fmla="*/ 800 h 800"/>
                  <a:gd name="T10" fmla="*/ 157 w 776"/>
                  <a:gd name="T11" fmla="*/ 784 h 800"/>
                  <a:gd name="T12" fmla="*/ 157 w 776"/>
                  <a:gd name="T13" fmla="*/ 784 h 800"/>
                  <a:gd name="T14" fmla="*/ 776 w 776"/>
                  <a:gd name="T15" fmla="*/ 134 h 800"/>
                  <a:gd name="T16" fmla="*/ 635 w 776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635 w 776"/>
                  <a:gd name="T1" fmla="*/ 0 h 800"/>
                  <a:gd name="T2" fmla="*/ 635 w 776"/>
                  <a:gd name="T3" fmla="*/ 0 h 800"/>
                  <a:gd name="T4" fmla="*/ 0 w 776"/>
                  <a:gd name="T5" fmla="*/ 666 h 800"/>
                  <a:gd name="T6" fmla="*/ 99 w 776"/>
                  <a:gd name="T7" fmla="*/ 759 h 800"/>
                  <a:gd name="T8" fmla="*/ 141 w 776"/>
                  <a:gd name="T9" fmla="*/ 800 h 800"/>
                  <a:gd name="T10" fmla="*/ 157 w 776"/>
                  <a:gd name="T11" fmla="*/ 784 h 800"/>
                  <a:gd name="T12" fmla="*/ 157 w 776"/>
                  <a:gd name="T13" fmla="*/ 784 h 800"/>
                  <a:gd name="T14" fmla="*/ 776 w 776"/>
                  <a:gd name="T15" fmla="*/ 134 h 800"/>
                  <a:gd name="T16" fmla="*/ 635 w 776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636 w 777"/>
                  <a:gd name="T1" fmla="*/ 0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  <a:gd name="T10" fmla="*/ 636 w 777"/>
                  <a:gd name="T1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636 w 777"/>
                  <a:gd name="T1" fmla="*/ 0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  <a:gd name="T10" fmla="*/ 636 w 777"/>
                  <a:gd name="T1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45"/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634 w 824"/>
                  <a:gd name="T1" fmla="*/ 0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  <a:gd name="T10" fmla="*/ 634 w 824"/>
                  <a:gd name="T11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634 w 824"/>
                  <a:gd name="T1" fmla="*/ 0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  <a:gd name="T10" fmla="*/ 634 w 824"/>
                  <a:gd name="T11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 rot="18810804">
                <a:off x="2967610" y="5986058"/>
                <a:ext cx="298085" cy="231844"/>
              </a:xfrm>
              <a:custGeom>
                <a:avLst/>
                <a:gdLst>
                  <a:gd name="T0" fmla="*/ 114 w 114"/>
                  <a:gd name="T1" fmla="*/ 49 h 88"/>
                  <a:gd name="T2" fmla="*/ 107 w 114"/>
                  <a:gd name="T3" fmla="*/ 0 h 88"/>
                  <a:gd name="T4" fmla="*/ 0 w 114"/>
                  <a:gd name="T5" fmla="*/ 44 h 88"/>
                  <a:gd name="T6" fmla="*/ 109 w 114"/>
                  <a:gd name="T7" fmla="*/ 88 h 88"/>
                  <a:gd name="T8" fmla="*/ 114 w 114"/>
                  <a:gd name="T9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Oval 68"/>
            <p:cNvSpPr>
              <a:spLocks noChangeArrowheads="1"/>
            </p:cNvSpPr>
            <p:nvPr/>
          </p:nvSpPr>
          <p:spPr bwMode="auto">
            <a:xfrm>
              <a:off x="3101577" y="1611764"/>
              <a:ext cx="823913" cy="823913"/>
            </a:xfrm>
            <a:prstGeom prst="ellipse">
              <a:avLst/>
            </a:prstGeom>
            <a:solidFill>
              <a:srgbClr val="90BC33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68"/>
            <p:cNvSpPr>
              <a:spLocks noChangeArrowheads="1"/>
            </p:cNvSpPr>
            <p:nvPr/>
          </p:nvSpPr>
          <p:spPr bwMode="auto">
            <a:xfrm>
              <a:off x="1406944" y="3382507"/>
              <a:ext cx="823913" cy="823913"/>
            </a:xfrm>
            <a:prstGeom prst="ellipse">
              <a:avLst/>
            </a:prstGeom>
            <a:solidFill>
              <a:srgbClr val="FA9C00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68"/>
            <p:cNvSpPr>
              <a:spLocks noChangeArrowheads="1"/>
            </p:cNvSpPr>
            <p:nvPr/>
          </p:nvSpPr>
          <p:spPr bwMode="auto">
            <a:xfrm>
              <a:off x="8203452" y="5065276"/>
              <a:ext cx="823913" cy="823913"/>
            </a:xfrm>
            <a:prstGeom prst="ellipse">
              <a:avLst/>
            </a:prstGeom>
            <a:solidFill>
              <a:srgbClr val="DF361F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52" y="1907561"/>
            <a:ext cx="1363479" cy="830546"/>
          </a:xfrm>
          <a:prstGeom prst="rect">
            <a:avLst/>
          </a:prstGeom>
        </p:spPr>
      </p:pic>
      <p:sp>
        <p:nvSpPr>
          <p:cNvPr id="84" name="Выгнутая влево стрелка 83"/>
          <p:cNvSpPr/>
          <p:nvPr/>
        </p:nvSpPr>
        <p:spPr>
          <a:xfrm>
            <a:off x="2568012" y="5906648"/>
            <a:ext cx="554726" cy="8879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4" y="4445846"/>
            <a:ext cx="1560200" cy="21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58"/>
          <p:cNvGrpSpPr/>
          <p:nvPr/>
        </p:nvGrpSpPr>
        <p:grpSpPr bwMode="auto">
          <a:xfrm>
            <a:off x="315683" y="76288"/>
            <a:ext cx="11861732" cy="577955"/>
            <a:chOff x="6351" y="654"/>
            <a:chExt cx="9137652" cy="763439"/>
          </a:xfrm>
        </p:grpSpPr>
        <p:sp>
          <p:nvSpPr>
            <p:cNvPr id="6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 w="12700" cap="flat" cmpd="sng" algn="ctr">
              <a:solidFill>
                <a:srgbClr val="0C549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8" name="Полилиния 7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ru-RU" sz="13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ru-RU" sz="1350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5426089" y="76288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Отчетные мероприятия/ Полезные </a:t>
            </a:r>
            <a:r>
              <a:rPr lang="ru-RU" altLang="ru-R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ресурсы</a:t>
            </a:r>
            <a:endParaRPr lang="ru-RU" altLang="ru-RU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" y="4358649"/>
            <a:ext cx="1469180" cy="14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9"/>
          <p:cNvSpPr/>
          <p:nvPr/>
        </p:nvSpPr>
        <p:spPr>
          <a:xfrm>
            <a:off x="156467" y="5826772"/>
            <a:ext cx="2122316" cy="843382"/>
          </a:xfrm>
          <a:prstGeom prst="rect">
            <a:avLst/>
          </a:prstGeom>
          <a:gradFill>
            <a:gsLst>
              <a:gs pos="0">
                <a:srgbClr val="6C2B43">
                  <a:lumMod val="5000"/>
                  <a:lumOff val="95000"/>
                </a:srgbClr>
              </a:gs>
              <a:gs pos="35000">
                <a:srgbClr val="6C2B43">
                  <a:lumMod val="45000"/>
                  <a:lumOff val="55000"/>
                </a:srgbClr>
              </a:gs>
              <a:gs pos="83000">
                <a:srgbClr val="6C2B43">
                  <a:lumMod val="45000"/>
                  <a:lumOff val="55000"/>
                </a:srgbClr>
              </a:gs>
              <a:gs pos="100000">
                <a:srgbClr val="6C2B43">
                  <a:lumMod val="30000"/>
                  <a:lumOff val="7000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 Narrow" panose="020B0606020202030204" pitchFamily="34" charset="0"/>
              </a:rPr>
              <a:t>сайт ГБОУ СОШ с. Екатериновка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 Narrow" panose="020B0606020202030204" pitchFamily="34" charset="0"/>
              </a:rPr>
              <a:t>(все о нашем проекте)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41" y="4251097"/>
            <a:ext cx="1383014" cy="153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6"/>
          <p:cNvSpPr/>
          <p:nvPr/>
        </p:nvSpPr>
        <p:spPr>
          <a:xfrm flipH="1">
            <a:off x="4834693" y="5821719"/>
            <a:ext cx="2037134" cy="848435"/>
          </a:xfrm>
          <a:prstGeom prst="rect">
            <a:avLst/>
          </a:prstGeom>
          <a:gradFill>
            <a:gsLst>
              <a:gs pos="0">
                <a:srgbClr val="6C2B43">
                  <a:lumMod val="5000"/>
                  <a:lumOff val="95000"/>
                </a:srgbClr>
              </a:gs>
              <a:gs pos="38000">
                <a:srgbClr val="FA9C00"/>
              </a:gs>
              <a:gs pos="100000">
                <a:srgbClr val="FA9C00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 Narrow" panose="020B0606020202030204" pitchFamily="34" charset="0"/>
              </a:rPr>
              <a:t>Сайт ЭБЦ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Arial Narrow" panose="020B0606020202030204" pitchFamily="34" charset="0"/>
              </a:rPr>
              <a:t>(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 Narrow" panose="020B0606020202030204" pitchFamily="34" charset="0"/>
              </a:rPr>
              <a:t>конкурсные мероприятия)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98" y="4251097"/>
            <a:ext cx="1575675" cy="157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8"/>
          <p:cNvSpPr/>
          <p:nvPr/>
        </p:nvSpPr>
        <p:spPr>
          <a:xfrm flipH="1">
            <a:off x="2358074" y="5826772"/>
            <a:ext cx="2353751" cy="843382"/>
          </a:xfrm>
          <a:prstGeom prst="rect">
            <a:avLst/>
          </a:prstGeom>
          <a:gradFill>
            <a:gsLst>
              <a:gs pos="0">
                <a:srgbClr val="6C2B43">
                  <a:lumMod val="5000"/>
                  <a:lumOff val="95000"/>
                </a:srgbClr>
              </a:gs>
              <a:gs pos="35000">
                <a:srgbClr val="90BC33"/>
              </a:gs>
              <a:gs pos="83000">
                <a:srgbClr val="90BC33"/>
              </a:gs>
              <a:gs pos="100000">
                <a:srgbClr val="90BC33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 Narrow" panose="020B0606020202030204" pitchFamily="34" charset="0"/>
              </a:rPr>
              <a:t>Сайт учителей биологов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 Narrow" panose="020B0606020202030204" pitchFamily="34" charset="0"/>
              </a:rPr>
              <a:t> Самарской области (эко-ссылки, эко-игры, мероприятия)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67" y="4358650"/>
            <a:ext cx="1274288" cy="142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7"/>
          <p:cNvSpPr/>
          <p:nvPr/>
        </p:nvSpPr>
        <p:spPr>
          <a:xfrm>
            <a:off x="6994695" y="5799195"/>
            <a:ext cx="2380433" cy="870959"/>
          </a:xfrm>
          <a:prstGeom prst="rect">
            <a:avLst/>
          </a:prstGeom>
          <a:gradFill>
            <a:gsLst>
              <a:gs pos="0">
                <a:srgbClr val="6C2B43">
                  <a:lumMod val="5000"/>
                  <a:lumOff val="95000"/>
                </a:srgbClr>
              </a:gs>
              <a:gs pos="35000">
                <a:srgbClr val="DF361F"/>
              </a:gs>
              <a:gs pos="83000">
                <a:srgbClr val="DF361F"/>
              </a:gs>
              <a:gs pos="100000">
                <a:srgbClr val="DF361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Arial Narrow" panose="020B0606020202030204" pitchFamily="34" charset="0"/>
              </a:rPr>
              <a:t>Сайт Родной край. Виртуальные экскурсии по Самарскому краю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Rectangle 8"/>
          <p:cNvSpPr/>
          <p:nvPr/>
        </p:nvSpPr>
        <p:spPr>
          <a:xfrm flipH="1">
            <a:off x="9623597" y="5781179"/>
            <a:ext cx="2153361" cy="888975"/>
          </a:xfrm>
          <a:prstGeom prst="rect">
            <a:avLst/>
          </a:prstGeom>
          <a:gradFill>
            <a:gsLst>
              <a:gs pos="0">
                <a:srgbClr val="6C2B43">
                  <a:lumMod val="5000"/>
                  <a:lumOff val="95000"/>
                </a:srgbClr>
              </a:gs>
              <a:gs pos="35000">
                <a:srgbClr val="90BC33"/>
              </a:gs>
              <a:gs pos="83000">
                <a:srgbClr val="90BC33"/>
              </a:gs>
              <a:gs pos="100000">
                <a:srgbClr val="90BC33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latin typeface="Arial Narrow" pitchFamily="34" charset="0"/>
              </a:rPr>
              <a:t>Ресурсы Интернет для экологического образования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67" y="4358649"/>
            <a:ext cx="1221922" cy="13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1683" y="3506075"/>
            <a:ext cx="4746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Окружной семинар учителей биологии «Экологическое образование школьников на уроках биологии и во внеурочной деятельности</a:t>
            </a:r>
            <a:r>
              <a:rPr lang="ru-RU" sz="1400" dirty="0" smtClean="0"/>
              <a:t>» 18.03.2025</a:t>
            </a:r>
            <a:endParaRPr lang="ru-RU" sz="1400" dirty="0"/>
          </a:p>
        </p:txBody>
      </p:sp>
      <p:pic>
        <p:nvPicPr>
          <p:cNvPr id="2050" name="Picture 2" descr="https://sun9-51.userapi.com/impg/TudhlvEbp0K-wemfg90A1EcpX8Iz1psAYo2dxA/_Y4O6wqR-vs.jpg?size=1280x848&amp;quality=95&amp;sign=1dbe24bea8b3972674e463817286379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99" y="698997"/>
            <a:ext cx="4488900" cy="27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3.userapi.com/impg/AmCB_ljdq1O-DsFNxwzrbDASE4pbHq5ly3VB-g/vOqvS9-qZBA.jpg?size=1280x964&amp;quality=95&amp;sign=fe5eb6461859b20a8eba0f7fadd35029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23004" r="3988" b="15787"/>
          <a:stretch/>
        </p:blipFill>
        <p:spPr bwMode="auto">
          <a:xfrm>
            <a:off x="766614" y="716653"/>
            <a:ext cx="5400600" cy="27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564" y="3554627"/>
            <a:ext cx="609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Областной фестиваль педагогических команд образовательных организаций, признанных региональными инновационными площадками в сфере образования Самарской </a:t>
            </a:r>
            <a:r>
              <a:rPr lang="ru-RU" sz="1400" dirty="0" smtClean="0"/>
              <a:t>области. 03.12.2024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7609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ight Arrow 25"/>
          <p:cNvSpPr/>
          <p:nvPr/>
        </p:nvSpPr>
        <p:spPr>
          <a:xfrm>
            <a:off x="8745970" y="3112706"/>
            <a:ext cx="3045062" cy="67774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FB4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584000" tIns="180000" rIns="288000" b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stus oldstyle"/>
              <a:ea typeface="+mn-ea"/>
              <a:cs typeface="+mn-cs"/>
            </a:endParaRPr>
          </a:p>
        </p:txBody>
      </p:sp>
      <p:grpSp>
        <p:nvGrpSpPr>
          <p:cNvPr id="4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5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5322576" y="378607"/>
            <a:ext cx="5360569" cy="562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969375" y="1074575"/>
            <a:ext cx="0" cy="50633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9003" y="169669"/>
            <a:ext cx="67026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SegoeUIBlack"/>
              </a:rPr>
              <a:t>Актуальность инновационной деятельности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8228" y="6000074"/>
            <a:ext cx="94511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НЕОБХОДИМОСТЬ КОМПЛЕКСНОГО ПОДХОДА К ФОРМИРОВАНИЮ ЭКОЛОГИЧЕСКОЙ КУЛЬТУРЫ СРЕДИ ШКОЛЬНИКОВ, РОДИТЕЛЕЙ И УЧИТЕЛЕЙ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"/>
          <p:cNvSpPr>
            <a:spLocks noChangeArrowheads="1"/>
          </p:cNvSpPr>
          <p:nvPr/>
        </p:nvSpPr>
        <p:spPr bwMode="auto">
          <a:xfrm>
            <a:off x="5526211" y="1109017"/>
            <a:ext cx="314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</a:rPr>
              <a:t>Анкета №1.</a:t>
            </a:r>
            <a:endParaRPr lang="ru-RU" altLang="ru-RU" sz="1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</a:rPr>
              <a:t>на определение уровня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</a:rPr>
              <a:t> экологической культуры.</a:t>
            </a:r>
            <a:endParaRPr lang="ru-RU" altLang="ru-RU" sz="1200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3"/>
          <p:cNvSpPr>
            <a:spLocks noChangeArrowheads="1"/>
          </p:cNvSpPr>
          <p:nvPr/>
        </p:nvSpPr>
        <p:spPr bwMode="auto">
          <a:xfrm>
            <a:off x="8208846" y="1014425"/>
            <a:ext cx="37322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№ 2.</a:t>
            </a:r>
            <a:endParaRPr lang="ru-RU" altLang="ru-RU" sz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Охранная грамота природы</a:t>
            </a:r>
            <a:endParaRPr lang="ru-RU" altLang="ru-RU" sz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(анкета на выявление интереса к экологическим проблемам,</a:t>
            </a:r>
            <a:endParaRPr lang="ru-RU" altLang="ru-RU" sz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экологических знаний).</a:t>
            </a:r>
            <a:endParaRPr lang="ru-RU" altLang="ru-RU" sz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53"/>
          <p:cNvGrpSpPr/>
          <p:nvPr/>
        </p:nvGrpSpPr>
        <p:grpSpPr>
          <a:xfrm>
            <a:off x="360337" y="3243910"/>
            <a:ext cx="5832868" cy="720537"/>
            <a:chOff x="5337194" y="2148747"/>
            <a:chExt cx="5832868" cy="720537"/>
          </a:xfrm>
        </p:grpSpPr>
        <p:sp>
          <p:nvSpPr>
            <p:cNvPr id="34" name="椭圆 54"/>
            <p:cNvSpPr>
              <a:spLocks noChangeAspect="1"/>
            </p:cNvSpPr>
            <p:nvPr/>
          </p:nvSpPr>
          <p:spPr>
            <a:xfrm>
              <a:off x="5337194" y="2148747"/>
              <a:ext cx="501571" cy="501571"/>
            </a:xfrm>
            <a:prstGeom prst="ellipse">
              <a:avLst/>
            </a:prstGeom>
            <a:solidFill>
              <a:srgbClr val="8EC8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r>
                <a:rPr lang="en-US" altLang="zh-CN" sz="2400" b="1" kern="0" dirty="0" smtClean="0">
                  <a:solidFill>
                    <a:srgbClr val="FFFFFF"/>
                  </a:solidFill>
                  <a:latin typeface="Century Gothic"/>
                  <a:ea typeface="微软雅黑"/>
                </a:rPr>
                <a:t>1</a:t>
              </a:r>
              <a:endParaRPr lang="zh-CN" altLang="en-US" sz="2400" b="1" kern="0" dirty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6" name="矩形 56"/>
            <p:cNvSpPr/>
            <p:nvPr/>
          </p:nvSpPr>
          <p:spPr>
            <a:xfrm>
              <a:off x="5942695" y="2222953"/>
              <a:ext cx="52273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Формирование локального экологического мышления</a:t>
              </a:r>
              <a:r>
                <a:rPr lang="ru-RU" altLang="zh-CN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Open Sans" panose="020B0606030504020204" pitchFamily="34" charset="0"/>
                </a:rPr>
                <a:t>. </a:t>
              </a:r>
              <a:endParaRPr lang="ru-RU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组合 57"/>
          <p:cNvGrpSpPr/>
          <p:nvPr/>
        </p:nvGrpSpPr>
        <p:grpSpPr>
          <a:xfrm>
            <a:off x="304424" y="4531552"/>
            <a:ext cx="5855146" cy="646331"/>
            <a:chOff x="5337194" y="3063366"/>
            <a:chExt cx="5855146" cy="646331"/>
          </a:xfrm>
        </p:grpSpPr>
        <p:sp>
          <p:nvSpPr>
            <p:cNvPr id="38" name="椭圆 58"/>
            <p:cNvSpPr>
              <a:spLocks noChangeAspect="1"/>
            </p:cNvSpPr>
            <p:nvPr/>
          </p:nvSpPr>
          <p:spPr>
            <a:xfrm>
              <a:off x="5337194" y="3103542"/>
              <a:ext cx="501571" cy="501571"/>
            </a:xfrm>
            <a:prstGeom prst="ellipse">
              <a:avLst/>
            </a:prstGeom>
            <a:solidFill>
              <a:srgbClr val="30B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r>
                <a:rPr lang="ru-RU" altLang="zh-CN" sz="2400" b="1" kern="0" dirty="0">
                  <a:solidFill>
                    <a:srgbClr val="FFFFFF"/>
                  </a:solidFill>
                  <a:latin typeface="Century Gothic"/>
                  <a:ea typeface="微软雅黑"/>
                </a:rPr>
                <a:t>3</a:t>
              </a:r>
              <a:endParaRPr lang="zh-CN" altLang="en-US" sz="2400" b="1" kern="0" dirty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0" name="矩形 60"/>
            <p:cNvSpPr/>
            <p:nvPr/>
          </p:nvSpPr>
          <p:spPr>
            <a:xfrm>
              <a:off x="5964973" y="3063366"/>
              <a:ext cx="52273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Развитие практических навыков и </a:t>
              </a:r>
              <a:r>
                <a:rPr lang="ru-RU" b="1" dirty="0" smtClean="0">
                  <a:latin typeface="Arial Narrow" panose="020B0606020202030204" pitchFamily="34" charset="0"/>
                </a:rPr>
                <a:t>умений по сохранению природы</a:t>
              </a:r>
              <a:endParaRPr lang="ru-RU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组合 61"/>
          <p:cNvGrpSpPr/>
          <p:nvPr/>
        </p:nvGrpSpPr>
        <p:grpSpPr>
          <a:xfrm>
            <a:off x="304424" y="3986207"/>
            <a:ext cx="5873550" cy="513382"/>
            <a:chOff x="5337194" y="4046526"/>
            <a:chExt cx="5873550" cy="513382"/>
          </a:xfrm>
        </p:grpSpPr>
        <p:sp>
          <p:nvSpPr>
            <p:cNvPr id="42" name="椭圆 62"/>
            <p:cNvSpPr>
              <a:spLocks noChangeAspect="1"/>
            </p:cNvSpPr>
            <p:nvPr/>
          </p:nvSpPr>
          <p:spPr>
            <a:xfrm>
              <a:off x="5337194" y="4058337"/>
              <a:ext cx="501571" cy="501571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r>
                <a:rPr lang="ru-RU" altLang="zh-CN" sz="2400" b="1" kern="0" dirty="0">
                  <a:solidFill>
                    <a:srgbClr val="FFFFFF"/>
                  </a:solidFill>
                  <a:latin typeface="Century Gothic"/>
                  <a:ea typeface="微软雅黑"/>
                </a:rPr>
                <a:t>2</a:t>
              </a:r>
              <a:endParaRPr lang="zh-CN" altLang="en-US" sz="2400" b="1" kern="0" dirty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4" name="矩形 64"/>
            <p:cNvSpPr/>
            <p:nvPr/>
          </p:nvSpPr>
          <p:spPr>
            <a:xfrm>
              <a:off x="5983377" y="4046526"/>
              <a:ext cx="52273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Повышение  экологической грамотности</a:t>
              </a:r>
              <a:endParaRPr lang="ru-RU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组合 65"/>
          <p:cNvGrpSpPr/>
          <p:nvPr/>
        </p:nvGrpSpPr>
        <p:grpSpPr>
          <a:xfrm>
            <a:off x="328681" y="5208373"/>
            <a:ext cx="5841000" cy="501571"/>
            <a:chOff x="5337194" y="4986194"/>
            <a:chExt cx="5841000" cy="501571"/>
          </a:xfrm>
        </p:grpSpPr>
        <p:sp>
          <p:nvSpPr>
            <p:cNvPr id="46" name="椭圆 66"/>
            <p:cNvSpPr>
              <a:spLocks noChangeAspect="1"/>
            </p:cNvSpPr>
            <p:nvPr/>
          </p:nvSpPr>
          <p:spPr>
            <a:xfrm>
              <a:off x="5337194" y="4986194"/>
              <a:ext cx="501571" cy="501571"/>
            </a:xfrm>
            <a:prstGeom prst="ellipse">
              <a:avLst/>
            </a:prstGeom>
            <a:solidFill>
              <a:srgbClr val="ED5D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r>
                <a:rPr lang="en-US" altLang="zh-CN" sz="2400" b="1" kern="0" dirty="0" smtClean="0">
                  <a:solidFill>
                    <a:srgbClr val="FFFFFF"/>
                  </a:solidFill>
                  <a:latin typeface="Century Gothic"/>
                  <a:ea typeface="微软雅黑"/>
                </a:rPr>
                <a:t>4</a:t>
              </a:r>
              <a:endParaRPr lang="zh-CN" altLang="en-US" sz="2400" b="1" kern="0" dirty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8" name="矩形 68"/>
            <p:cNvSpPr/>
            <p:nvPr/>
          </p:nvSpPr>
          <p:spPr>
            <a:xfrm>
              <a:off x="5950827" y="5052313"/>
              <a:ext cx="52273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Воспитание чувства патриотизма и ответственности</a:t>
              </a:r>
              <a:endParaRPr lang="ru-RU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组 3"/>
          <p:cNvGrpSpPr/>
          <p:nvPr/>
        </p:nvGrpSpPr>
        <p:grpSpPr>
          <a:xfrm>
            <a:off x="10372975" y="5208544"/>
            <a:ext cx="1478717" cy="1437861"/>
            <a:chOff x="836142" y="2356202"/>
            <a:chExt cx="2354275" cy="2333859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65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zh-CN" altLang="en-US" sz="2400" kern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159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2206774" y="1096084"/>
            <a:ext cx="3543993" cy="1292662"/>
          </a:xfrm>
          <a:prstGeom prst="rect">
            <a:avLst/>
          </a:prstGeom>
          <a:solidFill>
            <a:srgbClr val="809EC2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</a:rPr>
              <a:t>«Люди защищают то, что они любят, а любят то, что знают»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nter"/>
              <a:ea typeface="微软雅黑" panose="020B0503020204020204" pitchFamily="34" charset="-122"/>
              <a:cs typeface="汉仪中黑S" panose="00020600040101010101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ter"/>
                <a:ea typeface="微软雅黑" panose="020B0503020204020204" pitchFamily="34" charset="-122"/>
                <a:cs typeface="汉仪中黑S" panose="00020600040101010101" charset="-122"/>
              </a:rPr>
              <a:t>Жак-Ив Кусто</a:t>
            </a:r>
            <a:endParaRPr kumimoji="0" lang="zh-CN" altLang="en-US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中黑S" panose="00020600040101010101" charset="-122"/>
            </a:endParaRPr>
          </a:p>
        </p:txBody>
      </p:sp>
      <p:pic>
        <p:nvPicPr>
          <p:cNvPr id="6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2" y="1096084"/>
            <a:ext cx="1718318" cy="17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Arrow 26"/>
          <p:cNvSpPr/>
          <p:nvPr/>
        </p:nvSpPr>
        <p:spPr>
          <a:xfrm>
            <a:off x="8228929" y="2320237"/>
            <a:ext cx="3471717" cy="713387"/>
          </a:xfrm>
          <a:prstGeom prst="rightArrow">
            <a:avLst>
              <a:gd name="adj1" fmla="val 100000"/>
              <a:gd name="adj2" fmla="val 48479"/>
            </a:avLst>
          </a:prstGeom>
          <a:solidFill>
            <a:srgbClr val="A86B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584000" tIns="180000" rIns="288000" b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stus oldstyle"/>
              <a:ea typeface="+mn-ea"/>
              <a:cs typeface="+mn-cs"/>
            </a:endParaRPr>
          </a:p>
        </p:txBody>
      </p:sp>
      <p:sp>
        <p:nvSpPr>
          <p:cNvPr id="75" name="Right Arrow 24"/>
          <p:cNvSpPr/>
          <p:nvPr/>
        </p:nvSpPr>
        <p:spPr>
          <a:xfrm>
            <a:off x="9275825" y="3906731"/>
            <a:ext cx="2559186" cy="71702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5182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60000" tIns="180000" rIns="288000" b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stus oldstyle"/>
              <a:ea typeface="+mn-ea"/>
              <a:cs typeface="+mn-cs"/>
            </a:endParaRPr>
          </a:p>
        </p:txBody>
      </p:sp>
      <p:sp>
        <p:nvSpPr>
          <p:cNvPr id="70" name="Flowchart: Sequential Access Storage 28"/>
          <p:cNvSpPr/>
          <p:nvPr/>
        </p:nvSpPr>
        <p:spPr>
          <a:xfrm>
            <a:off x="6468256" y="2159425"/>
            <a:ext cx="2819021" cy="3033162"/>
          </a:xfrm>
          <a:prstGeom prst="flowChartMagneticTape">
            <a:avLst/>
          </a:prstGeom>
          <a:solidFill>
            <a:srgbClr val="5182B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Top"/>
            <a:lightRig rig="twoPt" dir="t"/>
          </a:scene3d>
          <a:sp3d>
            <a:bevelT w="6350" h="660400"/>
            <a:bevelB w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ustus oldstyle"/>
                <a:ea typeface="+mn-ea"/>
                <a:cs typeface="+mn-cs"/>
              </a:rPr>
              <a:t>ученики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stus oldstyle"/>
              <a:ea typeface="+mn-ea"/>
              <a:cs typeface="+mn-cs"/>
            </a:endParaRPr>
          </a:p>
        </p:txBody>
      </p:sp>
      <p:sp>
        <p:nvSpPr>
          <p:cNvPr id="71" name="Flowchart: Sequential Access Storage 29"/>
          <p:cNvSpPr/>
          <p:nvPr/>
        </p:nvSpPr>
        <p:spPr>
          <a:xfrm>
            <a:off x="6939484" y="1905559"/>
            <a:ext cx="1990585" cy="2141797"/>
          </a:xfrm>
          <a:prstGeom prst="flowChartMagneticTape">
            <a:avLst/>
          </a:prstGeom>
          <a:solidFill>
            <a:srgbClr val="EFB43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Top"/>
            <a:lightRig rig="twoPt" dir="t"/>
          </a:scene3d>
          <a:sp3d>
            <a:bevelT w="6350" h="660400"/>
            <a:bevelB w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stus oldstyle"/>
              <a:ea typeface="+mn-ea"/>
              <a:cs typeface="+mn-cs"/>
            </a:endParaRPr>
          </a:p>
        </p:txBody>
      </p:sp>
      <p:sp>
        <p:nvSpPr>
          <p:cNvPr id="72" name="Flowchart: Sequential Access Storage 30"/>
          <p:cNvSpPr/>
          <p:nvPr/>
        </p:nvSpPr>
        <p:spPr>
          <a:xfrm>
            <a:off x="7425341" y="1603420"/>
            <a:ext cx="1240945" cy="1335213"/>
          </a:xfrm>
          <a:prstGeom prst="flowChartMagneticTape">
            <a:avLst/>
          </a:prstGeom>
          <a:solidFill>
            <a:srgbClr val="A86BA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isometricOffAxis1Top"/>
            <a:lightRig rig="twoPt" dir="t"/>
          </a:scene3d>
          <a:sp3d>
            <a:bevelT w="6350" h="660400"/>
            <a:bevelB w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stus oldstyle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07838" y="4209836"/>
            <a:ext cx="220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62-78%  учащихся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07839" y="3356153"/>
            <a:ext cx="241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27-35% родителей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70873" y="2487885"/>
            <a:ext cx="205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15-18%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педагогов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26859" y="3963595"/>
            <a:ext cx="200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Не сформированы знания, практические умения, ценностные ориентации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167371" y="2378681"/>
            <a:ext cx="217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white"/>
                </a:solidFill>
              </a:rPr>
              <a:t>Не сформированы знания, практические умения, ценностные ориентации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445646" y="3112705"/>
            <a:ext cx="200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Не сформированы знания, практические умения, ценностные ориентации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3"/>
          <p:cNvSpPr>
            <a:spLocks noChangeArrowheads="1"/>
          </p:cNvSpPr>
          <p:nvPr/>
        </p:nvSpPr>
        <p:spPr bwMode="auto">
          <a:xfrm>
            <a:off x="6427389" y="4854213"/>
            <a:ext cx="3732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 smtClean="0">
                <a:latin typeface="+mn-lt"/>
                <a:cs typeface="Arial" panose="020B0604020202020204" pitchFamily="34" charset="0"/>
              </a:rPr>
              <a:t>Диагностика </a:t>
            </a:r>
            <a:r>
              <a:rPr lang="ru-RU" sz="1200" b="1" dirty="0" err="1" smtClean="0">
                <a:latin typeface="+mn-lt"/>
              </a:rPr>
              <a:t>Л.П.Симоновой</a:t>
            </a:r>
            <a:r>
              <a:rPr lang="ru-RU" sz="1200" b="1" dirty="0" smtClean="0">
                <a:latin typeface="+mn-lt"/>
              </a:rPr>
              <a:t> на определение </a:t>
            </a:r>
            <a:r>
              <a:rPr lang="ru-RU" sz="1200" b="1" dirty="0" err="1" smtClean="0">
                <a:latin typeface="+mn-lt"/>
              </a:rPr>
              <a:t>сформированности</a:t>
            </a:r>
            <a:r>
              <a:rPr lang="ru-RU" sz="1200" b="1" dirty="0" smtClean="0">
                <a:latin typeface="+mn-lt"/>
              </a:rPr>
              <a:t> </a:t>
            </a:r>
            <a:r>
              <a:rPr lang="ru-RU" sz="1200" b="1" dirty="0" err="1" smtClean="0">
                <a:latin typeface="+mn-lt"/>
              </a:rPr>
              <a:t>экокультуры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807174" y="206618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Обоснование проекта</a:t>
            </a:r>
            <a:endParaRPr lang="ru-RU" altLang="ru-RU" sz="2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29">
            <a:extLst>
              <a:ext uri="{FF2B5EF4-FFF2-40B4-BE49-F238E27FC236}"/>
            </a:extLst>
          </p:cNvPr>
          <p:cNvSpPr/>
          <p:nvPr/>
        </p:nvSpPr>
        <p:spPr>
          <a:xfrm>
            <a:off x="287437" y="981522"/>
            <a:ext cx="5519737" cy="5714873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Федеральный уровень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Федеральным законом "Об образовании в Российской Федерации" от 29 декабря 2012 года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Приказ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Минпросвещения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России от 31.05.2021 № 287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утверждении федерального государственного образовательного стандарта основного общего образования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Федеральный закон "Об охране окружающей среды" от 10 января 2002 года»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Экологическая доктрина Российской Федерации от 31 августа 2002 г. № 1225-р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Основы государственной политики в области экологического развития Российской Федерации на период до 2030 года (2012)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Стратегия развития воспитания до 2025 года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Закон  Самарской области от 16 декабря 2013 года № 109-гд «Об экологическом образовании, просвещении и формировании экологической культуры населения Самарской области (в редакции Законов Самарской области от 06.03.2014 N 29-ГД, от 13.06.2017 N 59-ГД)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Закон Самарской области от 18.12.2023 № 110-ГД "О внесении изменения в статью 9 Закона Самарской области "Об экологическом образовании, просвещении и формировании экологической культуры населения Самарской области"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702718" y="3838958"/>
            <a:ext cx="2425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altLang="ru-RU" sz="18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</a:t>
            </a:r>
            <a:endParaRPr lang="ru-RU" altLang="ru-RU" sz="1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29">
            <a:extLst>
              <a:ext uri="{FF2B5EF4-FFF2-40B4-BE49-F238E27FC236}"/>
            </a:extLst>
          </p:cNvPr>
          <p:cNvSpPr/>
          <p:nvPr/>
        </p:nvSpPr>
        <p:spPr>
          <a:xfrm>
            <a:off x="6167214" y="981523"/>
            <a:ext cx="5575300" cy="55897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Calibri" panose="020F0502020204030204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ПОЛОЖЕНИЕ О ПРОЕКТЕ «</a:t>
            </a:r>
            <a:r>
              <a:rPr kumimoji="0" lang="ru-RU" alt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+mn-cs"/>
              </a:rPr>
              <a:t>Экообразование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+mn-cs"/>
              </a:rPr>
              <a:t> школьников через организацию краеведческой работы»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+mn-cs"/>
              </a:rPr>
              <a:t>Приказ о создании рабочей группы по реализации проекта</a:t>
            </a:r>
          </a:p>
          <a:p>
            <a:pPr marL="285750" marR="0" lvl="0" indent="-285750" algn="just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BatangChe"/>
                <a:cs typeface="BatangChe"/>
              </a:rPr>
              <a:t>План мероприятий (Дорожная карта) внедрения проекта по экологическому образованию ГБОУ СОШ с. Екатериновка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Программа по внедрению экологического образования через организацию краеведческой работы</a:t>
            </a: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BatangChe"/>
                <a:cs typeface="BatangChe"/>
              </a:rPr>
              <a:t>Комплект диагностических методик, направленных на отслеживание результатов реализации проекта</a:t>
            </a: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Подпрограмма обучения педагогов «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Экопедагогика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Подпрограмма обучения школьников «Юные натуралисты»;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Подпрограмма обучения родителей «Эко-уроки для всей семьи»</a:t>
            </a:r>
          </a:p>
          <a:p>
            <a:pPr marL="285750" marR="0" lvl="0" indent="-285750" algn="just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BatangChe"/>
                <a:cs typeface="BatangChe"/>
              </a:rPr>
              <a:t>Методические материалы, разработанные педагогами, по реализации проекта 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+mn-cs"/>
              </a:rPr>
              <a:t>Договоры  о сотрудничестве. </a:t>
            </a: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8098759" y="929695"/>
            <a:ext cx="206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Школьный уровень</a:t>
            </a:r>
            <a:endParaRPr lang="ru-RU" altLang="ru-RU" sz="1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 3"/>
          <p:cNvGrpSpPr/>
          <p:nvPr/>
        </p:nvGrpSpPr>
        <p:grpSpPr>
          <a:xfrm>
            <a:off x="11372875" y="6022820"/>
            <a:ext cx="729679" cy="699122"/>
            <a:chOff x="836142" y="2356202"/>
            <a:chExt cx="2354275" cy="233385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zh-CN" altLang="en-US" sz="2400" kern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159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Прямоугольник: скругленные углы 36">
            <a:extLst>
              <a:ext uri="{FF2B5EF4-FFF2-40B4-BE49-F238E27FC236}"/>
            </a:extLst>
          </p:cNvPr>
          <p:cNvSpPr/>
          <p:nvPr/>
        </p:nvSpPr>
        <p:spPr>
          <a:xfrm>
            <a:off x="394164" y="922199"/>
            <a:ext cx="2763477" cy="531590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экологической грамотности, развитие навыков устойчивого поведения через изучение и практическое освоение знаний о природе своего региона, его экологических особенностях и проблемах, участие в экологических и краеведческих мероприятиях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: скругленные углы 36">
            <a:extLst>
              <a:ext uri="{FF2B5EF4-FFF2-40B4-BE49-F238E27FC236}"/>
            </a:extLst>
          </p:cNvPr>
          <p:cNvSpPr/>
          <p:nvPr/>
        </p:nvSpPr>
        <p:spPr>
          <a:xfrm>
            <a:off x="9177581" y="922199"/>
            <a:ext cx="2763477" cy="531590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29">
            <a:extLst>
              <a:ext uri="{FF2B5EF4-FFF2-40B4-BE49-F238E27FC236}"/>
            </a:extLst>
          </p:cNvPr>
          <p:cNvSpPr/>
          <p:nvPr/>
        </p:nvSpPr>
        <p:spPr>
          <a:xfrm>
            <a:off x="3267955" y="869818"/>
            <a:ext cx="5799307" cy="5368288"/>
          </a:xfrm>
          <a:prstGeom prst="roundRect">
            <a:avLst/>
          </a:prstGeom>
          <a:solidFill>
            <a:srgbClr val="CCFF99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Изучить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местные экосистемы: местные растения, животных и биоразнообразие.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Содействовать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формированию у школьников ответственного отношения к природе и умений принимать обоснованные решения в экологических вопросах.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Организовать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сотрудничество с местными организациями, вузами, экспертами и специалистами в области экологии для проведения совместных мероприятий и обмена опытом.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Вовлечь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школьников в научные исследования по экологии через участие в научно-исследовательских проектах.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Содействовать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улучшению взаимодействия между школой и семьей в области экологического воспитания детей на основе краеведческого материала.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Повышение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компетенций педагогов в области экологического просвещения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844954" y="1016465"/>
            <a:ext cx="1861895" cy="3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проекта: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5235870" y="939286"/>
            <a:ext cx="1863482" cy="368252"/>
          </a:xfrm>
          <a:prstGeom prst="rect">
            <a:avLst/>
          </a:prstGeom>
          <a:solidFill>
            <a:srgbClr val="CCFF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9248214" y="936592"/>
            <a:ext cx="2622209" cy="7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Новизна и оригинальность инновационного продукта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 </a:t>
            </a:r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9287896" y="1865760"/>
            <a:ext cx="2542844" cy="32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Интеграция экологического образования и краеведческой работы.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Учет местных условий и особенностей.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Активное вовлечение школьников.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Партнерство с различными организациями.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Фокус на развитие личностных качеств.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Мониторинг результатов и оценка эффективности.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159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 3"/>
          <p:cNvGrpSpPr/>
          <p:nvPr/>
        </p:nvGrpSpPr>
        <p:grpSpPr>
          <a:xfrm>
            <a:off x="10703718" y="5250952"/>
            <a:ext cx="1017711" cy="987154"/>
            <a:chOff x="836142" y="2356202"/>
            <a:chExt cx="2354275" cy="2333859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2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zh-CN" altLang="en-US" sz="2400" kern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7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Прямоугольник: скругленные углы 36">
            <a:extLst>
              <a:ext uri="{FF2B5EF4-FFF2-40B4-BE49-F238E27FC236}"/>
            </a:extLst>
          </p:cNvPr>
          <p:cNvSpPr/>
          <p:nvPr/>
        </p:nvSpPr>
        <p:spPr>
          <a:xfrm>
            <a:off x="328681" y="950035"/>
            <a:ext cx="11561844" cy="1065907"/>
          </a:xfrm>
          <a:prstGeom prst="roundRect">
            <a:avLst/>
          </a:prstGeom>
          <a:solidFill>
            <a:srgbClr val="FFFF66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Привлечение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учащихся к познанию и сохранению природы своего родного края через изучение его истории, географии, природных богатств и экологических проблем.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9053" y="231940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kern="0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Основная идея проекта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明月设计10"/>
          <p:cNvSpPr/>
          <p:nvPr>
            <p:custDataLst>
              <p:tags r:id="rId1"/>
            </p:custDataLst>
          </p:nvPr>
        </p:nvSpPr>
        <p:spPr>
          <a:xfrm>
            <a:off x="499869" y="4771637"/>
            <a:ext cx="3547453" cy="1368152"/>
          </a:xfrm>
          <a:prstGeom prst="snip2SameRect">
            <a:avLst/>
          </a:prstGeom>
          <a:solidFill>
            <a:srgbClr val="CCFF99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>
            <a:outerShdw blurRad="292100" dist="88900" dir="5400000" sx="98000" sy="98000" algn="t" rotWithShape="0">
              <a:srgbClr val="688C2A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中黑S" panose="00020600040101010101" charset="-122"/>
            </a:endParaRPr>
          </a:p>
        </p:txBody>
      </p:sp>
      <p:sp>
        <p:nvSpPr>
          <p:cNvPr id="10" name="明月设计10"/>
          <p:cNvSpPr/>
          <p:nvPr>
            <p:custDataLst>
              <p:tags r:id="rId2"/>
            </p:custDataLst>
          </p:nvPr>
        </p:nvSpPr>
        <p:spPr>
          <a:xfrm>
            <a:off x="548619" y="2727417"/>
            <a:ext cx="3547453" cy="1332745"/>
          </a:xfrm>
          <a:prstGeom prst="snip2SameRect">
            <a:avLst/>
          </a:prstGeom>
          <a:solidFill>
            <a:srgbClr val="CCFF99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>
            <a:outerShdw blurRad="292100" dist="88900" dir="5400000" sx="98000" sy="98000" algn="t" rotWithShape="0">
              <a:srgbClr val="688C2A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中黑S" panose="00020600040101010101" charset="-122"/>
            </a:endParaRPr>
          </a:p>
        </p:txBody>
      </p:sp>
      <p:sp>
        <p:nvSpPr>
          <p:cNvPr id="11" name="Крест 10"/>
          <p:cNvSpPr/>
          <p:nvPr/>
        </p:nvSpPr>
        <p:spPr>
          <a:xfrm>
            <a:off x="1773749" y="4146510"/>
            <a:ext cx="648072" cy="5760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明月设计10"/>
          <p:cNvSpPr/>
          <p:nvPr>
            <p:custDataLst>
              <p:tags r:id="rId3"/>
            </p:custDataLst>
          </p:nvPr>
        </p:nvSpPr>
        <p:spPr>
          <a:xfrm>
            <a:off x="4690901" y="2282279"/>
            <a:ext cx="2736304" cy="3857510"/>
          </a:xfrm>
          <a:prstGeom prst="snip2SameRect">
            <a:avLst/>
          </a:prstGeom>
          <a:solidFill>
            <a:srgbClr val="CCFF99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>
            <a:outerShdw blurRad="292100" dist="88900" dir="5400000" sx="98000" sy="98000" algn="t" rotWithShape="0">
              <a:srgbClr val="688C2A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Inter"/>
              </a:rPr>
              <a:t>Г</a:t>
            </a:r>
            <a:r>
              <a:rPr lang="ru-RU" b="1" dirty="0" smtClean="0">
                <a:latin typeface="Inter"/>
              </a:rPr>
              <a:t>ражданин, </a:t>
            </a:r>
            <a:r>
              <a:rPr lang="ru-RU" b="1" dirty="0">
                <a:latin typeface="Inter"/>
              </a:rPr>
              <a:t>который не только любит свою страну, но и готов активно участвовать в её развитии, сохраняя природу и культурное наследие для будущих поколений</a:t>
            </a:r>
            <a:r>
              <a:rPr lang="ru-RU" dirty="0">
                <a:latin typeface="Inter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中黑S" panose="00020600040101010101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611" y="5224880"/>
            <a:ext cx="301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Краеведческая работа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1652" y="3007678"/>
            <a:ext cx="268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Экологическое образование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194949" y="4207613"/>
            <a:ext cx="412990" cy="428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3" y="2203640"/>
            <a:ext cx="3240360" cy="20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.userapi.com/impg/MUZjsivHRZzOV16PsiBAcZLhL7B996cUZLJltQ/ISu9c5bjvdQ.jpg?size=1280x720&amp;quality=95&amp;sign=f46573af27cb98ea9fa8a15a36ad41f3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32336" r="15021"/>
          <a:stretch/>
        </p:blipFill>
        <p:spPr bwMode="auto">
          <a:xfrm>
            <a:off x="8216739" y="4467129"/>
            <a:ext cx="3752635" cy="20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37608840"/>
              </p:ext>
            </p:extLst>
          </p:nvPr>
        </p:nvGraphicFramePr>
        <p:xfrm>
          <a:off x="190550" y="1053530"/>
          <a:ext cx="5338963" cy="561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8" name="明月设计4"/>
          <p:cNvGrpSpPr/>
          <p:nvPr/>
        </p:nvGrpSpPr>
        <p:grpSpPr>
          <a:xfrm>
            <a:off x="6599262" y="1989634"/>
            <a:ext cx="4494799" cy="3185857"/>
            <a:chOff x="3813645" y="2119366"/>
            <a:chExt cx="4494799" cy="3185857"/>
          </a:xfrm>
        </p:grpSpPr>
        <p:grpSp>
          <p:nvGrpSpPr>
            <p:cNvPr id="9" name="组合 15"/>
            <p:cNvGrpSpPr/>
            <p:nvPr/>
          </p:nvGrpSpPr>
          <p:grpSpPr>
            <a:xfrm>
              <a:off x="4464326" y="2119366"/>
              <a:ext cx="3198263" cy="3185857"/>
              <a:chOff x="4464326" y="2119366"/>
              <a:chExt cx="3198263" cy="3185857"/>
            </a:xfrm>
          </p:grpSpPr>
          <p:sp>
            <p:nvSpPr>
              <p:cNvPr id="22" name="明月设计4-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064836" y="2293066"/>
                <a:ext cx="1597753" cy="163083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613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685" y="0"/>
                      <a:pt x="19302" y="8437"/>
                      <a:pt x="19359" y="18899"/>
                    </a:cubicBezTo>
                    <a:cubicBezTo>
                      <a:pt x="21600" y="18899"/>
                      <a:pt x="21600" y="18899"/>
                      <a:pt x="21600" y="18899"/>
                    </a:cubicBezTo>
                    <a:cubicBezTo>
                      <a:pt x="16372" y="21599"/>
                      <a:pt x="16372" y="21599"/>
                      <a:pt x="16372" y="21599"/>
                    </a:cubicBezTo>
                    <a:cubicBezTo>
                      <a:pt x="11144" y="18899"/>
                      <a:pt x="11144" y="18899"/>
                      <a:pt x="11144" y="18899"/>
                    </a:cubicBezTo>
                    <a:cubicBezTo>
                      <a:pt x="13327" y="18899"/>
                      <a:pt x="13327" y="18899"/>
                      <a:pt x="13327" y="18899"/>
                    </a:cubicBezTo>
                    <a:cubicBezTo>
                      <a:pt x="13212" y="11812"/>
                      <a:pt x="7353" y="6131"/>
                      <a:pt x="114" y="6131"/>
                    </a:cubicBezTo>
                    <a:cubicBezTo>
                      <a:pt x="57" y="6131"/>
                      <a:pt x="57" y="6131"/>
                      <a:pt x="0" y="6131"/>
                    </a:cubicBezTo>
                    <a:close/>
                  </a:path>
                </a:pathLst>
              </a:custGeom>
              <a:solidFill>
                <a:srgbClr val="93C5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中黑S" panose="00020600040101010101" charset="-122"/>
                  <a:sym typeface="汉仪中黑S"/>
                </a:endParaRPr>
              </a:p>
            </p:txBody>
          </p:sp>
          <p:sp>
            <p:nvSpPr>
              <p:cNvPr id="23" name="明月设计4-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634579" y="2119366"/>
                <a:ext cx="1634974" cy="1606025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907" y="2342"/>
                    </a:moveTo>
                    <a:cubicBezTo>
                      <a:pt x="8471" y="2342"/>
                      <a:pt x="0" y="10971"/>
                      <a:pt x="0" y="21599"/>
                    </a:cubicBezTo>
                    <a:cubicBezTo>
                      <a:pt x="5890" y="21599"/>
                      <a:pt x="5890" y="21599"/>
                      <a:pt x="5890" y="21599"/>
                    </a:cubicBezTo>
                    <a:cubicBezTo>
                      <a:pt x="5947" y="14400"/>
                      <a:pt x="11725" y="8571"/>
                      <a:pt x="18794" y="8571"/>
                    </a:cubicBezTo>
                    <a:cubicBezTo>
                      <a:pt x="18794" y="8571"/>
                      <a:pt x="18850" y="8571"/>
                      <a:pt x="18907" y="8571"/>
                    </a:cubicBezTo>
                    <a:cubicBezTo>
                      <a:pt x="18907" y="10400"/>
                      <a:pt x="18907" y="10400"/>
                      <a:pt x="18907" y="10400"/>
                    </a:cubicBezTo>
                    <a:cubicBezTo>
                      <a:pt x="21600" y="5200"/>
                      <a:pt x="21600" y="5200"/>
                      <a:pt x="21600" y="5200"/>
                    </a:cubicBezTo>
                    <a:cubicBezTo>
                      <a:pt x="18907" y="0"/>
                      <a:pt x="18907" y="0"/>
                      <a:pt x="18907" y="0"/>
                    </a:cubicBezTo>
                    <a:lnTo>
                      <a:pt x="18907" y="2342"/>
                    </a:lnTo>
                    <a:close/>
                  </a:path>
                </a:pathLst>
              </a:custGeom>
              <a:solidFill>
                <a:srgbClr val="A2C44B"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中黑S" panose="00020600040101010101" charset="-122"/>
                  <a:sym typeface="汉仪中黑S"/>
                </a:endParaRPr>
              </a:p>
            </p:txBody>
          </p:sp>
          <p:sp>
            <p:nvSpPr>
              <p:cNvPr id="24" name="明月设计4-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464326" y="3524812"/>
                <a:ext cx="1600511" cy="1628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763"/>
                    </a:moveTo>
                    <a:cubicBezTo>
                      <a:pt x="2291" y="2763"/>
                      <a:pt x="2291" y="2763"/>
                      <a:pt x="2291" y="2763"/>
                    </a:cubicBezTo>
                    <a:cubicBezTo>
                      <a:pt x="2349" y="13196"/>
                      <a:pt x="11000" y="21599"/>
                      <a:pt x="21599" y="21599"/>
                    </a:cubicBezTo>
                    <a:cubicBezTo>
                      <a:pt x="21599" y="15509"/>
                      <a:pt x="21599" y="15509"/>
                      <a:pt x="21599" y="15509"/>
                    </a:cubicBezTo>
                    <a:cubicBezTo>
                      <a:pt x="21542" y="15509"/>
                      <a:pt x="21542" y="15509"/>
                      <a:pt x="21485" y="15509"/>
                    </a:cubicBezTo>
                    <a:cubicBezTo>
                      <a:pt x="14266" y="15509"/>
                      <a:pt x="8422" y="9813"/>
                      <a:pt x="8307" y="2763"/>
                    </a:cubicBezTo>
                    <a:cubicBezTo>
                      <a:pt x="10427" y="2763"/>
                      <a:pt x="10427" y="2763"/>
                      <a:pt x="10427" y="2763"/>
                    </a:cubicBezTo>
                    <a:cubicBezTo>
                      <a:pt x="5213" y="0"/>
                      <a:pt x="5213" y="0"/>
                      <a:pt x="5213" y="0"/>
                    </a:cubicBezTo>
                    <a:lnTo>
                      <a:pt x="0" y="2763"/>
                    </a:lnTo>
                    <a:close/>
                  </a:path>
                </a:pathLst>
              </a:custGeom>
              <a:solidFill>
                <a:srgbClr val="93C5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中黑S" panose="00020600040101010101" charset="-122"/>
                  <a:sym typeface="汉仪中黑S"/>
                </a:endParaRPr>
              </a:p>
            </p:txBody>
          </p:sp>
          <p:sp>
            <p:nvSpPr>
              <p:cNvPr id="25" name="明月设计4-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60810" y="3800523"/>
                <a:ext cx="1631528" cy="1504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700" y="19403"/>
                    </a:moveTo>
                    <a:cubicBezTo>
                      <a:pt x="12768" y="19403"/>
                      <a:pt x="21037" y="10861"/>
                      <a:pt x="21599" y="122"/>
                    </a:cubicBezTo>
                    <a:cubicBezTo>
                      <a:pt x="18731" y="1769"/>
                      <a:pt x="18731" y="1769"/>
                      <a:pt x="18731" y="1769"/>
                    </a:cubicBezTo>
                    <a:cubicBezTo>
                      <a:pt x="15693" y="0"/>
                      <a:pt x="15693" y="0"/>
                      <a:pt x="15693" y="0"/>
                    </a:cubicBezTo>
                    <a:cubicBezTo>
                      <a:pt x="15074" y="7200"/>
                      <a:pt x="9562" y="12813"/>
                      <a:pt x="2812" y="12813"/>
                    </a:cubicBezTo>
                    <a:cubicBezTo>
                      <a:pt x="2756" y="12813"/>
                      <a:pt x="2756" y="12813"/>
                      <a:pt x="2700" y="12813"/>
                    </a:cubicBezTo>
                    <a:cubicBezTo>
                      <a:pt x="2700" y="10494"/>
                      <a:pt x="2700" y="10494"/>
                      <a:pt x="2700" y="10494"/>
                    </a:cubicBezTo>
                    <a:cubicBezTo>
                      <a:pt x="0" y="16047"/>
                      <a:pt x="0" y="16047"/>
                      <a:pt x="0" y="16047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lnTo>
                      <a:pt x="2700" y="19403"/>
                    </a:lnTo>
                    <a:close/>
                  </a:path>
                </a:pathLst>
              </a:custGeom>
              <a:solidFill>
                <a:srgbClr val="A2C44B"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中黑S" panose="00020600040101010101" charset="-122"/>
                  <a:sym typeface="汉仪中黑S"/>
                </a:endParaRPr>
              </a:p>
            </p:txBody>
          </p:sp>
        </p:grpSp>
        <p:grpSp>
          <p:nvGrpSpPr>
            <p:cNvPr id="10" name="组合 23"/>
            <p:cNvGrpSpPr/>
            <p:nvPr/>
          </p:nvGrpSpPr>
          <p:grpSpPr>
            <a:xfrm>
              <a:off x="7620542" y="2385429"/>
              <a:ext cx="687902" cy="794051"/>
              <a:chOff x="7620542" y="2385429"/>
              <a:chExt cx="687902" cy="794051"/>
            </a:xfrm>
          </p:grpSpPr>
          <p:sp>
            <p:nvSpPr>
              <p:cNvPr id="20" name="明月设计4-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620542" y="2385429"/>
                <a:ext cx="687902" cy="79405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3D833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0" dist="101600" dir="5400000" algn="t" rotWithShape="0">
                  <a:srgbClr val="D5B70C">
                    <a:alpha val="40000"/>
                  </a:srgb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汉仪中黑S" panose="00020600040101010101" charset="-122"/>
                    <a:sym typeface="汉仪中黑S"/>
                  </a:rPr>
                  <a:t> </a:t>
                </a:r>
              </a:p>
            </p:txBody>
          </p:sp>
          <p:sp>
            <p:nvSpPr>
              <p:cNvPr id="21" name="明月设计4-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793552" y="2619078"/>
                <a:ext cx="341883" cy="3267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1pPr>
                <a:lvl2pPr marL="742950" indent="-28575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2pPr>
                <a:lvl3pPr marL="11430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3pPr>
                <a:lvl4pPr marL="16002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4pPr>
                <a:lvl5pPr marL="20574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5pPr>
                <a:lvl6pPr marL="25146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6pPr>
                <a:lvl7pPr marL="29718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7pPr>
                <a:lvl8pPr marL="34290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8pPr>
                <a:lvl9pPr marL="38862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zh-CN" sz="189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汉仪中黑S"/>
                  </a:rPr>
                  <a:t>01</a:t>
                </a:r>
              </a:p>
            </p:txBody>
          </p:sp>
        </p:grpSp>
        <p:grpSp>
          <p:nvGrpSpPr>
            <p:cNvPr id="11" name="组合 26"/>
            <p:cNvGrpSpPr/>
            <p:nvPr/>
          </p:nvGrpSpPr>
          <p:grpSpPr>
            <a:xfrm>
              <a:off x="7620542" y="4345400"/>
              <a:ext cx="687902" cy="794741"/>
              <a:chOff x="7620542" y="4345400"/>
              <a:chExt cx="687902" cy="794741"/>
            </a:xfrm>
          </p:grpSpPr>
          <p:sp>
            <p:nvSpPr>
              <p:cNvPr id="18" name="明月设计4-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620542" y="4345400"/>
                <a:ext cx="687902" cy="7947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93C53E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0" dist="38100" dir="5400000" algn="t" rotWithShape="0">
                  <a:srgbClr val="688C2A">
                    <a:alpha val="40000"/>
                  </a:srgb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中黑S" panose="00020600040101010101" charset="-122"/>
                  <a:sym typeface="汉仪中黑S"/>
                </a:endParaRPr>
              </a:p>
            </p:txBody>
          </p:sp>
          <p:sp>
            <p:nvSpPr>
              <p:cNvPr id="19" name="明月设计4-8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704084" y="4579392"/>
                <a:ext cx="520818" cy="3267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1pPr>
                <a:lvl2pPr marL="742950" indent="-28575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2pPr>
                <a:lvl3pPr marL="11430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3pPr>
                <a:lvl4pPr marL="16002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4pPr>
                <a:lvl5pPr marL="20574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5pPr>
                <a:lvl6pPr marL="25146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6pPr>
                <a:lvl7pPr marL="29718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7pPr>
                <a:lvl8pPr marL="34290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8pPr>
                <a:lvl9pPr marL="38862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zh-CN" sz="189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汉仪中黑S"/>
                  </a:rPr>
                  <a:t>02</a:t>
                </a:r>
              </a:p>
            </p:txBody>
          </p:sp>
        </p:grpSp>
        <p:grpSp>
          <p:nvGrpSpPr>
            <p:cNvPr id="12" name="组合 29"/>
            <p:cNvGrpSpPr/>
            <p:nvPr/>
          </p:nvGrpSpPr>
          <p:grpSpPr>
            <a:xfrm>
              <a:off x="3813645" y="4345400"/>
              <a:ext cx="687902" cy="794741"/>
              <a:chOff x="3813645" y="4345400"/>
              <a:chExt cx="687902" cy="794741"/>
            </a:xfrm>
          </p:grpSpPr>
          <p:sp>
            <p:nvSpPr>
              <p:cNvPr id="16" name="明月设计4-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813645" y="4345400"/>
                <a:ext cx="687902" cy="7947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3D833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0" dist="101600" dir="5400000" algn="t" rotWithShape="0">
                  <a:srgbClr val="D5B70C">
                    <a:alpha val="40000"/>
                  </a:srgb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汉仪中黑S" panose="00020600040101010101" charset="-122"/>
                    <a:sym typeface="汉仪中黑S"/>
                  </a:rPr>
                  <a:t> </a:t>
                </a:r>
              </a:p>
            </p:txBody>
          </p:sp>
          <p:sp>
            <p:nvSpPr>
              <p:cNvPr id="17" name="明月设计4-1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96995" y="4579391"/>
                <a:ext cx="321204" cy="3267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1pPr>
                <a:lvl2pPr marL="742950" indent="-28575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2pPr>
                <a:lvl3pPr marL="11430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3pPr>
                <a:lvl4pPr marL="16002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4pPr>
                <a:lvl5pPr marL="20574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5pPr>
                <a:lvl6pPr marL="25146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6pPr>
                <a:lvl7pPr marL="29718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7pPr>
                <a:lvl8pPr marL="34290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8pPr>
                <a:lvl9pPr marL="38862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zh-CN" sz="189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汉仪中黑S"/>
                  </a:rPr>
                  <a:t>03</a:t>
                </a:r>
              </a:p>
            </p:txBody>
          </p:sp>
        </p:grpSp>
        <p:grpSp>
          <p:nvGrpSpPr>
            <p:cNvPr id="13" name="组合 32"/>
            <p:cNvGrpSpPr/>
            <p:nvPr/>
          </p:nvGrpSpPr>
          <p:grpSpPr>
            <a:xfrm>
              <a:off x="3813645" y="2385429"/>
              <a:ext cx="687902" cy="794051"/>
              <a:chOff x="3813645" y="2385429"/>
              <a:chExt cx="687902" cy="794051"/>
            </a:xfrm>
          </p:grpSpPr>
          <p:sp>
            <p:nvSpPr>
              <p:cNvPr id="14" name="明月设计4-1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813645" y="2385429"/>
                <a:ext cx="687902" cy="79405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3C53E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0" dist="38100" dir="5400000" algn="t" rotWithShape="0">
                  <a:srgbClr val="688C2A">
                    <a:alpha val="40000"/>
                  </a:srgb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汉仪中黑S" panose="00020600040101010101" charset="-122"/>
                    <a:sym typeface="汉仪中黑S"/>
                  </a:rPr>
                  <a:t> </a:t>
                </a:r>
              </a:p>
            </p:txBody>
          </p:sp>
          <p:sp>
            <p:nvSpPr>
              <p:cNvPr id="15" name="明月设计4-12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96995" y="2619077"/>
                <a:ext cx="321204" cy="3267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1pPr>
                <a:lvl2pPr marL="742950" indent="-28575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2pPr>
                <a:lvl3pPr marL="11430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3pPr>
                <a:lvl4pPr marL="16002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4pPr>
                <a:lvl5pPr marL="2057400" indent="-228600" defTabSz="457200" eaLnBrk="0"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5pPr>
                <a:lvl6pPr marL="25146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6pPr>
                <a:lvl7pPr marL="29718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7pPr>
                <a:lvl8pPr marL="34290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8pPr>
                <a:lvl9pPr marL="3886200" indent="-228600" algn="ctr" defTabSz="4572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pitchFamily="34" charset="0"/>
                    <a:ea typeface="MS PGothic" panose="020B0600070205080204" pitchFamily="34" charset="-128"/>
                    <a:sym typeface="Lato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zh-CN" sz="189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汉仪中黑S"/>
                  </a:rPr>
                  <a:t>04</a:t>
                </a:r>
              </a:p>
            </p:txBody>
          </p:sp>
        </p:grpSp>
      </p:grpSp>
      <p:grpSp>
        <p:nvGrpSpPr>
          <p:cNvPr id="26" name="明月设计6"/>
          <p:cNvGrpSpPr/>
          <p:nvPr/>
        </p:nvGrpSpPr>
        <p:grpSpPr>
          <a:xfrm>
            <a:off x="6011285" y="1514564"/>
            <a:ext cx="2346325" cy="591185"/>
            <a:chOff x="2129" y="2778"/>
            <a:chExt cx="3695" cy="931"/>
          </a:xfrm>
        </p:grpSpPr>
        <p:sp>
          <p:nvSpPr>
            <p:cNvPr id="28" name="明月设计6-2"/>
            <p:cNvSpPr/>
            <p:nvPr>
              <p:custDataLst>
                <p:tags r:id="rId6"/>
              </p:custDataLst>
            </p:nvPr>
          </p:nvSpPr>
          <p:spPr>
            <a:xfrm>
              <a:off x="2663" y="3232"/>
              <a:ext cx="3161" cy="325"/>
            </a:xfrm>
            <a:prstGeom prst="roundRect">
              <a:avLst/>
            </a:prstGeom>
            <a:gradFill>
              <a:gsLst>
                <a:gs pos="0">
                  <a:srgbClr val="93C53E">
                    <a:alpha val="0"/>
                  </a:srgbClr>
                </a:gs>
                <a:gs pos="100000">
                  <a:srgbClr val="93C53E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明月设计6-3"/>
            <p:cNvSpPr txBox="1"/>
            <p:nvPr>
              <p:custDataLst>
                <p:tags r:id="rId7"/>
              </p:custDataLst>
            </p:nvPr>
          </p:nvSpPr>
          <p:spPr>
            <a:xfrm>
              <a:off x="2129" y="2778"/>
              <a:ext cx="2763" cy="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b="1" dirty="0">
                  <a:latin typeface="Arial Narrow" panose="020B0606020202030204" pitchFamily="34" charset="0"/>
                </a:rPr>
                <a:t>Красноярское лесничество</a:t>
              </a:r>
              <a:endParaRPr 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印品粗朗体" panose="02000000000000000000" pitchFamily="2" charset="-122"/>
                <a:cs typeface="汉仪中黑S" panose="00020600040101010101" charset="-122"/>
                <a:sym typeface="+mn-ea"/>
              </a:endParaRPr>
            </a:p>
          </p:txBody>
        </p:sp>
      </p:grpSp>
      <p:grpSp>
        <p:nvGrpSpPr>
          <p:cNvPr id="30" name="明月设计7"/>
          <p:cNvGrpSpPr/>
          <p:nvPr/>
        </p:nvGrpSpPr>
        <p:grpSpPr>
          <a:xfrm>
            <a:off x="5797112" y="5244400"/>
            <a:ext cx="2330450" cy="591185"/>
            <a:chOff x="2154" y="2847"/>
            <a:chExt cx="3670" cy="931"/>
          </a:xfrm>
        </p:grpSpPr>
        <p:sp>
          <p:nvSpPr>
            <p:cNvPr id="32" name="明月设计7-2"/>
            <p:cNvSpPr/>
            <p:nvPr>
              <p:custDataLst>
                <p:tags r:id="rId4"/>
              </p:custDataLst>
            </p:nvPr>
          </p:nvSpPr>
          <p:spPr>
            <a:xfrm>
              <a:off x="2663" y="3232"/>
              <a:ext cx="3161" cy="325"/>
            </a:xfrm>
            <a:prstGeom prst="roundRect">
              <a:avLst/>
            </a:prstGeom>
            <a:gradFill>
              <a:gsLst>
                <a:gs pos="0">
                  <a:srgbClr val="93C53E">
                    <a:alpha val="0"/>
                  </a:srgbClr>
                </a:gs>
                <a:gs pos="100000">
                  <a:srgbClr val="93C53E">
                    <a:alpha val="48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33" name="明月设计7-3"/>
            <p:cNvSpPr txBox="1"/>
            <p:nvPr>
              <p:custDataLst>
                <p:tags r:id="rId5"/>
              </p:custDataLst>
            </p:nvPr>
          </p:nvSpPr>
          <p:spPr>
            <a:xfrm>
              <a:off x="2154" y="2847"/>
              <a:ext cx="2986" cy="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ru-RU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ДЮЦ «Открытие» с. Красный Яр</a:t>
              </a:r>
              <a:endPara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印品粗朗体" panose="02000000000000000000" pitchFamily="2" charset="-122"/>
                <a:cs typeface="汉仪中黑S" panose="00020600040101010101" charset="-122"/>
                <a:sym typeface="+mn-ea"/>
              </a:endParaRPr>
            </a:p>
          </p:txBody>
        </p:sp>
      </p:grpSp>
      <p:grpSp>
        <p:nvGrpSpPr>
          <p:cNvPr id="34" name="明月设计7"/>
          <p:cNvGrpSpPr/>
          <p:nvPr/>
        </p:nvGrpSpPr>
        <p:grpSpPr>
          <a:xfrm>
            <a:off x="9545121" y="5306360"/>
            <a:ext cx="2330450" cy="450850"/>
            <a:chOff x="2154" y="2847"/>
            <a:chExt cx="3670" cy="710"/>
          </a:xfrm>
        </p:grpSpPr>
        <p:sp>
          <p:nvSpPr>
            <p:cNvPr id="36" name="明月设计7-2"/>
            <p:cNvSpPr/>
            <p:nvPr>
              <p:custDataLst>
                <p:tags r:id="rId2"/>
              </p:custDataLst>
            </p:nvPr>
          </p:nvSpPr>
          <p:spPr>
            <a:xfrm>
              <a:off x="2663" y="3232"/>
              <a:ext cx="3161" cy="325"/>
            </a:xfrm>
            <a:prstGeom prst="roundRect">
              <a:avLst/>
            </a:prstGeom>
            <a:gradFill>
              <a:gsLst>
                <a:gs pos="0">
                  <a:srgbClr val="93C53E">
                    <a:alpha val="0"/>
                  </a:srgbClr>
                </a:gs>
                <a:gs pos="100000">
                  <a:srgbClr val="93C53E">
                    <a:alpha val="48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37" name="明月设计7-3"/>
            <p:cNvSpPr txBox="1"/>
            <p:nvPr>
              <p:custDataLst>
                <p:tags r:id="rId3"/>
              </p:custDataLst>
            </p:nvPr>
          </p:nvSpPr>
          <p:spPr>
            <a:xfrm>
              <a:off x="2154" y="2847"/>
              <a:ext cx="2726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  <a:ea typeface="印品粗朗体" panose="02000000000000000000" pitchFamily="2" charset="-122"/>
                  <a:cs typeface="汉仪中黑S" panose="00020600040101010101" charset="-122"/>
                  <a:sym typeface="+mn-ea"/>
                </a:rPr>
                <a:t>ЦОД «Вега»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印品粗朗体" panose="02000000000000000000" pitchFamily="2" charset="-122"/>
                <a:cs typeface="汉仪中黑S" panose="00020600040101010101" charset="-122"/>
                <a:sym typeface="+mn-ea"/>
              </a:endParaRPr>
            </a:p>
          </p:txBody>
        </p:sp>
      </p:grpSp>
      <p:sp>
        <p:nvSpPr>
          <p:cNvPr id="40" name="明月设计7-2"/>
          <p:cNvSpPr/>
          <p:nvPr>
            <p:custDataLst>
              <p:tags r:id="rId1"/>
            </p:custDataLst>
          </p:nvPr>
        </p:nvSpPr>
        <p:spPr>
          <a:xfrm>
            <a:off x="9785406" y="1815329"/>
            <a:ext cx="2007235" cy="206375"/>
          </a:xfrm>
          <a:prstGeom prst="roundRect">
            <a:avLst/>
          </a:prstGeom>
          <a:gradFill>
            <a:gsLst>
              <a:gs pos="0">
                <a:srgbClr val="93C53E">
                  <a:alpha val="0"/>
                </a:srgbClr>
              </a:gs>
              <a:gs pos="100000">
                <a:srgbClr val="93C53E">
                  <a:alpha val="48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37683" y="3067671"/>
            <a:ext cx="1285516" cy="110394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8938574" y="1489698"/>
            <a:ext cx="2451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Эколого-биологический</a:t>
            </a:r>
          </a:p>
          <a:p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центр г. 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Самара, ВУЗы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41758" y="251037"/>
            <a:ext cx="517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88433"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УСЛОВИЯ ДЛЯ РЕАЛИЗАЦИИ ПРОЕКТА</a:t>
            </a:r>
          </a:p>
        </p:txBody>
      </p:sp>
      <p:grpSp>
        <p:nvGrpSpPr>
          <p:cNvPr id="39" name="组 3"/>
          <p:cNvGrpSpPr/>
          <p:nvPr/>
        </p:nvGrpSpPr>
        <p:grpSpPr>
          <a:xfrm>
            <a:off x="11253864" y="5835585"/>
            <a:ext cx="687193" cy="709335"/>
            <a:chOff x="836142" y="2356202"/>
            <a:chExt cx="2354275" cy="2333859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8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9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1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4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5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9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zh-CN" altLang="en-US" sz="2400" kern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9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6059053" y="231940"/>
            <a:ext cx="42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kern="0" dirty="0" smtClean="0">
                <a:solidFill>
                  <a:prstClr val="white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ЭТАПЫ РЕАЛИЗАЦИИ ПРОЕКТА</a:t>
            </a:r>
            <a:endParaRPr lang="ru-RU" sz="2400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xmlns="" id="{FD7B9482-2B19-2DC3-7C50-398941912865}"/>
              </a:ext>
            </a:extLst>
          </p:cNvPr>
          <p:cNvCxnSpPr>
            <a:cxnSpLocks/>
          </p:cNvCxnSpPr>
          <p:nvPr/>
        </p:nvCxnSpPr>
        <p:spPr>
          <a:xfrm>
            <a:off x="1555136" y="110169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7" name="Oval 13">
            <a:extLst>
              <a:ext uri="{FF2B5EF4-FFF2-40B4-BE49-F238E27FC236}">
                <a16:creationId xmlns:a16="http://schemas.microsoft.com/office/drawing/2014/main" xmlns="" id="{A54DF805-7524-5E00-E245-37600A014864}"/>
              </a:ext>
            </a:extLst>
          </p:cNvPr>
          <p:cNvSpPr/>
          <p:nvPr/>
        </p:nvSpPr>
        <p:spPr>
          <a:xfrm>
            <a:off x="1288421" y="967506"/>
            <a:ext cx="308609" cy="3086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xmlns="" id="{A1CDD226-6E34-30BA-9FB2-00336EFB5C3C}"/>
              </a:ext>
            </a:extLst>
          </p:cNvPr>
          <p:cNvSpPr/>
          <p:nvPr/>
        </p:nvSpPr>
        <p:spPr>
          <a:xfrm>
            <a:off x="3553474" y="956160"/>
            <a:ext cx="308609" cy="3086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xmlns="" id="{76D71987-EF1B-E452-723A-C2AA55DD364E}"/>
              </a:ext>
            </a:extLst>
          </p:cNvPr>
          <p:cNvSpPr/>
          <p:nvPr/>
        </p:nvSpPr>
        <p:spPr>
          <a:xfrm>
            <a:off x="5818527" y="943767"/>
            <a:ext cx="308609" cy="3086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xmlns="" id="{76D71987-EF1B-E452-723A-C2AA55DD364E}"/>
              </a:ext>
            </a:extLst>
          </p:cNvPr>
          <p:cNvSpPr/>
          <p:nvPr/>
        </p:nvSpPr>
        <p:spPr>
          <a:xfrm>
            <a:off x="8083580" y="934166"/>
            <a:ext cx="308609" cy="308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xmlns="" id="{76D71987-EF1B-E452-723A-C2AA55DD364E}"/>
              </a:ext>
            </a:extLst>
          </p:cNvPr>
          <p:cNvSpPr/>
          <p:nvPr/>
        </p:nvSpPr>
        <p:spPr>
          <a:xfrm>
            <a:off x="10476746" y="943767"/>
            <a:ext cx="308609" cy="3086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DD799D-7101-58A6-1362-45C269F31420}"/>
              </a:ext>
            </a:extLst>
          </p:cNvPr>
          <p:cNvSpPr txBox="1"/>
          <p:nvPr/>
        </p:nvSpPr>
        <p:spPr>
          <a:xfrm>
            <a:off x="480125" y="1365235"/>
            <a:ext cx="205537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1 этап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март- сентябрь 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202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4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15F47">
                  <a:lumMod val="50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xmlns="" id="{4BF4A435-9489-02DC-5762-7357179A3567}"/>
              </a:ext>
            </a:extLst>
          </p:cNvPr>
          <p:cNvGrpSpPr/>
          <p:nvPr/>
        </p:nvGrpSpPr>
        <p:grpSpPr>
          <a:xfrm>
            <a:off x="148300" y="2011551"/>
            <a:ext cx="2345889" cy="4549033"/>
            <a:chOff x="-10857" y="2660845"/>
            <a:chExt cx="1828800" cy="2854850"/>
          </a:xfrm>
        </p:grpSpPr>
        <p:sp>
          <p:nvSpPr>
            <p:cNvPr id="29" name="Rectangle 45">
              <a:extLst>
                <a:ext uri="{FF2B5EF4-FFF2-40B4-BE49-F238E27FC236}">
                  <a16:creationId xmlns:a16="http://schemas.microsoft.com/office/drawing/2014/main" xmlns="" id="{CB95A380-FF52-DBD0-03B6-538A6823B8A8}"/>
                </a:ext>
              </a:extLst>
            </p:cNvPr>
            <p:cNvSpPr/>
            <p:nvPr/>
          </p:nvSpPr>
          <p:spPr>
            <a:xfrm>
              <a:off x="-10857" y="2841501"/>
              <a:ext cx="1828800" cy="2674194"/>
            </a:xfrm>
            <a:prstGeom prst="rect">
              <a:avLst/>
            </a:prstGeom>
            <a:solidFill>
              <a:srgbClr val="F15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Isosceles Triangle 50">
              <a:extLst>
                <a:ext uri="{FF2B5EF4-FFF2-40B4-BE49-F238E27FC236}">
                  <a16:creationId xmlns:a16="http://schemas.microsoft.com/office/drawing/2014/main" xmlns="" id="{EFBB21B0-F2B0-6B50-9FEA-A935723341E5}"/>
                </a:ext>
              </a:extLst>
            </p:cNvPr>
            <p:cNvSpPr/>
            <p:nvPr/>
          </p:nvSpPr>
          <p:spPr>
            <a:xfrm>
              <a:off x="668655" y="2660845"/>
              <a:ext cx="491490" cy="265046"/>
            </a:xfrm>
            <a:prstGeom prst="triangle">
              <a:avLst/>
            </a:prstGeom>
            <a:solidFill>
              <a:srgbClr val="F15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4BF4A435-9489-02DC-5762-7357179A3567}"/>
              </a:ext>
            </a:extLst>
          </p:cNvPr>
          <p:cNvGrpSpPr/>
          <p:nvPr/>
        </p:nvGrpSpPr>
        <p:grpSpPr>
          <a:xfrm>
            <a:off x="2536093" y="1886362"/>
            <a:ext cx="2208635" cy="4674221"/>
            <a:chOff x="0" y="2660845"/>
            <a:chExt cx="1828800" cy="2923604"/>
          </a:xfrm>
          <a:solidFill>
            <a:schemeClr val="accent1">
              <a:lumMod val="75000"/>
            </a:schemeClr>
          </a:solidFill>
        </p:grpSpPr>
        <p:sp>
          <p:nvSpPr>
            <p:cNvPr id="32" name="Rectangle 45">
              <a:extLst>
                <a:ext uri="{FF2B5EF4-FFF2-40B4-BE49-F238E27FC236}">
                  <a16:creationId xmlns:a16="http://schemas.microsoft.com/office/drawing/2014/main" xmlns="" id="{CB95A380-FF52-DBD0-03B6-538A6823B8A8}"/>
                </a:ext>
              </a:extLst>
            </p:cNvPr>
            <p:cNvSpPr/>
            <p:nvPr/>
          </p:nvSpPr>
          <p:spPr>
            <a:xfrm>
              <a:off x="0" y="2910255"/>
              <a:ext cx="1828800" cy="26741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Isosceles Triangle 50">
              <a:extLst>
                <a:ext uri="{FF2B5EF4-FFF2-40B4-BE49-F238E27FC236}">
                  <a16:creationId xmlns:a16="http://schemas.microsoft.com/office/drawing/2014/main" xmlns="" id="{EFBB21B0-F2B0-6B50-9FEA-A935723341E5}"/>
                </a:ext>
              </a:extLst>
            </p:cNvPr>
            <p:cNvSpPr/>
            <p:nvPr/>
          </p:nvSpPr>
          <p:spPr>
            <a:xfrm>
              <a:off x="668655" y="2660845"/>
              <a:ext cx="491490" cy="26504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xmlns="" id="{4BF4A435-9489-02DC-5762-7357179A3567}"/>
              </a:ext>
            </a:extLst>
          </p:cNvPr>
          <p:cNvGrpSpPr/>
          <p:nvPr/>
        </p:nvGrpSpPr>
        <p:grpSpPr>
          <a:xfrm>
            <a:off x="4844091" y="1828896"/>
            <a:ext cx="2457988" cy="4731687"/>
            <a:chOff x="0" y="2632265"/>
            <a:chExt cx="1828800" cy="2952184"/>
          </a:xfrm>
          <a:solidFill>
            <a:schemeClr val="accent6">
              <a:lumMod val="75000"/>
            </a:schemeClr>
          </a:solidFill>
        </p:grpSpPr>
        <p:sp>
          <p:nvSpPr>
            <p:cNvPr id="35" name="Rectangle 45">
              <a:extLst>
                <a:ext uri="{FF2B5EF4-FFF2-40B4-BE49-F238E27FC236}">
                  <a16:creationId xmlns:a16="http://schemas.microsoft.com/office/drawing/2014/main" xmlns="" id="{CB95A380-FF52-DBD0-03B6-538A6823B8A8}"/>
                </a:ext>
              </a:extLst>
            </p:cNvPr>
            <p:cNvSpPr/>
            <p:nvPr/>
          </p:nvSpPr>
          <p:spPr>
            <a:xfrm>
              <a:off x="0" y="2910255"/>
              <a:ext cx="1828800" cy="26741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50">
              <a:extLst>
                <a:ext uri="{FF2B5EF4-FFF2-40B4-BE49-F238E27FC236}">
                  <a16:creationId xmlns:a16="http://schemas.microsoft.com/office/drawing/2014/main" xmlns="" id="{EFBB21B0-F2B0-6B50-9FEA-A935723341E5}"/>
                </a:ext>
              </a:extLst>
            </p:cNvPr>
            <p:cNvSpPr/>
            <p:nvPr/>
          </p:nvSpPr>
          <p:spPr>
            <a:xfrm>
              <a:off x="605968" y="2632265"/>
              <a:ext cx="491490" cy="26504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">
            <a:extLst>
              <a:ext uri="{FF2B5EF4-FFF2-40B4-BE49-F238E27FC236}">
                <a16:creationId xmlns:a16="http://schemas.microsoft.com/office/drawing/2014/main" xmlns="" id="{4BF4A435-9489-02DC-5762-7357179A3567}"/>
              </a:ext>
            </a:extLst>
          </p:cNvPr>
          <p:cNvGrpSpPr/>
          <p:nvPr/>
        </p:nvGrpSpPr>
        <p:grpSpPr>
          <a:xfrm>
            <a:off x="7393503" y="1886362"/>
            <a:ext cx="1988991" cy="4674221"/>
            <a:chOff x="0" y="2660845"/>
            <a:chExt cx="1828800" cy="2923604"/>
          </a:xfrm>
          <a:solidFill>
            <a:srgbClr val="0070C0"/>
          </a:solidFill>
        </p:grpSpPr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xmlns="" id="{CB95A380-FF52-DBD0-03B6-538A6823B8A8}"/>
                </a:ext>
              </a:extLst>
            </p:cNvPr>
            <p:cNvSpPr/>
            <p:nvPr/>
          </p:nvSpPr>
          <p:spPr>
            <a:xfrm>
              <a:off x="0" y="2910255"/>
              <a:ext cx="1828800" cy="26741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50">
              <a:extLst>
                <a:ext uri="{FF2B5EF4-FFF2-40B4-BE49-F238E27FC236}">
                  <a16:creationId xmlns:a16="http://schemas.microsoft.com/office/drawing/2014/main" xmlns="" id="{EFBB21B0-F2B0-6B50-9FEA-A935723341E5}"/>
                </a:ext>
              </a:extLst>
            </p:cNvPr>
            <p:cNvSpPr/>
            <p:nvPr/>
          </p:nvSpPr>
          <p:spPr>
            <a:xfrm>
              <a:off x="642217" y="2660845"/>
              <a:ext cx="491490" cy="26504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4BF4A435-9489-02DC-5762-7357179A3567}"/>
              </a:ext>
            </a:extLst>
          </p:cNvPr>
          <p:cNvGrpSpPr/>
          <p:nvPr/>
        </p:nvGrpSpPr>
        <p:grpSpPr>
          <a:xfrm>
            <a:off x="9455223" y="1929772"/>
            <a:ext cx="2498049" cy="4630811"/>
            <a:chOff x="-11788" y="2599474"/>
            <a:chExt cx="1828800" cy="3829145"/>
          </a:xfrm>
        </p:grpSpPr>
        <p:sp>
          <p:nvSpPr>
            <p:cNvPr id="41" name="Rectangle 45">
              <a:extLst>
                <a:ext uri="{FF2B5EF4-FFF2-40B4-BE49-F238E27FC236}">
                  <a16:creationId xmlns:a16="http://schemas.microsoft.com/office/drawing/2014/main" xmlns="" id="{CB95A380-FF52-DBD0-03B6-538A6823B8A8}"/>
                </a:ext>
              </a:extLst>
            </p:cNvPr>
            <p:cNvSpPr/>
            <p:nvPr/>
          </p:nvSpPr>
          <p:spPr>
            <a:xfrm>
              <a:off x="-11788" y="2885816"/>
              <a:ext cx="1828800" cy="3542803"/>
            </a:xfrm>
            <a:prstGeom prst="rect">
              <a:avLst/>
            </a:prstGeom>
            <a:solidFill>
              <a:srgbClr val="F15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Isosceles Triangle 50">
              <a:extLst>
                <a:ext uri="{FF2B5EF4-FFF2-40B4-BE49-F238E27FC236}">
                  <a16:creationId xmlns:a16="http://schemas.microsoft.com/office/drawing/2014/main" xmlns="" id="{EFBB21B0-F2B0-6B50-9FEA-A935723341E5}"/>
                </a:ext>
              </a:extLst>
            </p:cNvPr>
            <p:cNvSpPr/>
            <p:nvPr/>
          </p:nvSpPr>
          <p:spPr>
            <a:xfrm>
              <a:off x="679411" y="2599474"/>
              <a:ext cx="491490" cy="265046"/>
            </a:xfrm>
            <a:prstGeom prst="triangle">
              <a:avLst/>
            </a:prstGeom>
            <a:solidFill>
              <a:srgbClr val="F15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73"/>
          <p:cNvSpPr/>
          <p:nvPr/>
        </p:nvSpPr>
        <p:spPr>
          <a:xfrm>
            <a:off x="111489" y="2832069"/>
            <a:ext cx="12189710" cy="186737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61" y="2378626"/>
            <a:ext cx="2216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Inter"/>
              </a:rPr>
              <a:t>Подготовительный </a:t>
            </a:r>
            <a:endParaRPr lang="ru-RU" sz="16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4DD799D-7101-58A6-1362-45C269F31420}"/>
              </a:ext>
            </a:extLst>
          </p:cNvPr>
          <p:cNvSpPr txBox="1"/>
          <p:nvPr/>
        </p:nvSpPr>
        <p:spPr>
          <a:xfrm>
            <a:off x="2638546" y="1357660"/>
            <a:ext cx="22300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15F47">
                    <a:lumMod val="50000"/>
                  </a:srgbClr>
                </a:solidFill>
              </a:rPr>
              <a:t>2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 этап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сентябрь-октябрь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202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4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15F47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4DD799D-7101-58A6-1362-45C269F31420}"/>
              </a:ext>
            </a:extLst>
          </p:cNvPr>
          <p:cNvSpPr txBox="1"/>
          <p:nvPr/>
        </p:nvSpPr>
        <p:spPr>
          <a:xfrm>
            <a:off x="5053814" y="1345635"/>
            <a:ext cx="18485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solidFill>
                  <a:srgbClr val="F15F47">
                    <a:lumMod val="50000"/>
                  </a:srgbClr>
                </a:solidFill>
              </a:rPr>
              <a:t>3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 этап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202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4 – 2025,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 2026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 г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15F47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4DD799D-7101-58A6-1362-45C269F31420}"/>
              </a:ext>
            </a:extLst>
          </p:cNvPr>
          <p:cNvSpPr txBox="1"/>
          <p:nvPr/>
        </p:nvSpPr>
        <p:spPr>
          <a:xfrm>
            <a:off x="7500819" y="1238814"/>
            <a:ext cx="16206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15F47">
                    <a:lumMod val="50000"/>
                  </a:srgbClr>
                </a:solidFill>
              </a:rPr>
              <a:t>4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 этап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15F47">
                    <a:lumMod val="50000"/>
                  </a:srgbClr>
                </a:solidFill>
              </a:rPr>
              <a:t>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ай 2025 г,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январь 2026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15F47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4DD799D-7101-58A6-1362-45C269F31420}"/>
              </a:ext>
            </a:extLst>
          </p:cNvPr>
          <p:cNvSpPr txBox="1"/>
          <p:nvPr/>
        </p:nvSpPr>
        <p:spPr>
          <a:xfrm>
            <a:off x="9930532" y="1300353"/>
            <a:ext cx="13580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solidFill>
                  <a:srgbClr val="F15F47">
                    <a:lumMod val="50000"/>
                  </a:srgbClr>
                </a:solidFill>
              </a:rPr>
              <a:t>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 этап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15F47">
                    <a:lumMod val="50000"/>
                  </a:srgbClr>
                </a:solidFill>
              </a:rPr>
              <a:t>м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ай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202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5F47">
                    <a:lumMod val="50000"/>
                  </a:srgbClr>
                </a:solidFill>
                <a:effectLst/>
                <a:uLnTx/>
                <a:uFillTx/>
              </a:rPr>
              <a:t>6 год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15F47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302" y="2360747"/>
            <a:ext cx="2059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Inter"/>
              </a:rPr>
              <a:t>Организационный</a:t>
            </a:r>
            <a:endParaRPr lang="ru-RU" sz="16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5507" y="2360747"/>
            <a:ext cx="2249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Inter"/>
              </a:rPr>
              <a:t>Реализация </a:t>
            </a:r>
            <a:r>
              <a:rPr lang="ru-RU" sz="1600" b="1" dirty="0">
                <a:solidFill>
                  <a:schemeClr val="bg1"/>
                </a:solidFill>
                <a:latin typeface="Inter"/>
              </a:rPr>
              <a:t>проекта</a:t>
            </a:r>
            <a:endParaRPr lang="ru-RU" sz="16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8638" y="2360747"/>
            <a:ext cx="1965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Inter"/>
              </a:rPr>
              <a:t>Мониторинговый</a:t>
            </a:r>
            <a:endParaRPr lang="ru-RU" sz="16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9499" y="2325408"/>
            <a:ext cx="316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/>
              </a:rPr>
              <a:t>Заключительный.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Этап </a:t>
            </a:r>
            <a:r>
              <a:rPr lang="ru-RU" sz="1400" b="1" dirty="0">
                <a:solidFill>
                  <a:schemeClr val="bg1"/>
                </a:solidFill>
              </a:rPr>
              <a:t>дальнейшего развития</a:t>
            </a:r>
          </a:p>
          <a:p>
            <a:endParaRPr lang="ru-RU" sz="16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583" y="3071207"/>
            <a:ext cx="22814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Проведение анализа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текущей </a:t>
            </a: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ситуации</a:t>
            </a:r>
            <a:endParaRPr lang="ru-RU" sz="1400" dirty="0">
              <a:solidFill>
                <a:schemeClr val="bg1"/>
              </a:solidFill>
              <a:latin typeface="Inter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Разработка концепции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проекта, определить цели, задачи и ожидаемые результаты.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Сформирована рабочая группа 4.Разработка нормативно-правовой базы.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Inter"/>
              </a:rPr>
              <a:t>5.Заключены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договоры о сотрудничестве с </a:t>
            </a: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партнерами</a:t>
            </a:r>
            <a:endParaRPr lang="ru-RU" sz="1400" b="0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4189" y="3048482"/>
            <a:ext cx="21922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Проведение информационной кампании.</a:t>
            </a:r>
            <a:endParaRPr lang="ru-RU" sz="1400" dirty="0">
              <a:solidFill>
                <a:schemeClr val="bg1"/>
              </a:solidFill>
              <a:latin typeface="Inter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Организация обучения педагогов.</a:t>
            </a:r>
            <a:endParaRPr lang="ru-RU" sz="1400" dirty="0">
              <a:solidFill>
                <a:schemeClr val="bg1"/>
              </a:solidFill>
              <a:latin typeface="Inter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 Корректировка УП по включению часов ВД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Разработка методических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материалы для проведения занятий и мероприятий.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Создание материально-технической базы.</a:t>
            </a:r>
            <a:endParaRPr lang="ru-RU" sz="1400" b="0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4378" y="3040205"/>
            <a:ext cx="2427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1"/>
                </a:solidFill>
                <a:latin typeface="Inter"/>
              </a:rPr>
              <a:t>Для </a:t>
            </a:r>
            <a:r>
              <a:rPr lang="ru-RU" sz="1200" b="1" dirty="0" smtClean="0">
                <a:solidFill>
                  <a:schemeClr val="bg1"/>
                </a:solidFill>
                <a:latin typeface="Inter"/>
              </a:rPr>
              <a:t>учащихся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Проведение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экскурсий, походов, наблюдений за 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природой.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Организация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исследовательской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Участие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в экологических 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акциях.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 Проведение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конкурсов, викторин, 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конференций.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Inter"/>
              </a:rPr>
              <a:t>2. Для педагогов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Внедрение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экологических тем в учебные 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программы.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Проведение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открытых уроков и 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мастер-классов.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Inter"/>
              </a:rPr>
              <a:t>3. Для родителей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Организация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семинаров и </a:t>
            </a:r>
            <a:r>
              <a:rPr lang="ru-RU" sz="1200" dirty="0" smtClean="0">
                <a:solidFill>
                  <a:schemeClr val="bg1"/>
                </a:solidFill>
                <a:latin typeface="Inter"/>
              </a:rPr>
              <a:t>лекций.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Inter"/>
              </a:rPr>
              <a:t>Совместные </a:t>
            </a:r>
            <a:r>
              <a:rPr lang="ru-RU" sz="1200" dirty="0">
                <a:solidFill>
                  <a:schemeClr val="bg1"/>
                </a:solidFill>
                <a:latin typeface="Inter"/>
              </a:rPr>
              <a:t>экологические акции и мероприятия.</a:t>
            </a:r>
            <a:endParaRPr lang="ru-RU" sz="1200" b="0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01442" y="3073365"/>
            <a:ext cx="19554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Проведение диагностики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уровня экологической грамотности участников </a:t>
            </a:r>
            <a:endParaRPr lang="ru-RU" sz="1400" dirty="0" smtClean="0">
              <a:solidFill>
                <a:schemeClr val="bg1"/>
              </a:solidFill>
              <a:latin typeface="Inter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 Анализ результатов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проведенных мероприятий.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Внесение корректировки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в план проекта (при необходимости)</a:t>
            </a:r>
            <a:endParaRPr lang="ru-RU" sz="1400" b="0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508375" y="3080225"/>
            <a:ext cx="2203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Проведение итогового мероприятия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(конференция, фестиваль, выставка).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Подготовка отчета о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реализации проекта.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 Публикация результатов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в СМИ, на сайте школы, в </a:t>
            </a:r>
            <a:r>
              <a:rPr lang="ru-RU" sz="1400" dirty="0" err="1">
                <a:solidFill>
                  <a:schemeClr val="bg1"/>
                </a:solidFill>
                <a:latin typeface="Inter"/>
              </a:rPr>
              <a:t>соцсетях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Распространение опыта среди </a:t>
            </a:r>
            <a:r>
              <a:rPr lang="ru-RU" sz="1400" dirty="0">
                <a:solidFill>
                  <a:schemeClr val="bg1"/>
                </a:solidFill>
                <a:latin typeface="Inter"/>
              </a:rPr>
              <a:t>других образовательных </a:t>
            </a:r>
            <a:r>
              <a:rPr lang="ru-RU" sz="1400" dirty="0" smtClean="0">
                <a:solidFill>
                  <a:schemeClr val="bg1"/>
                </a:solidFill>
                <a:latin typeface="Inter"/>
              </a:rPr>
              <a:t>учреждений.</a:t>
            </a:r>
            <a:endParaRPr lang="ru-RU" sz="1400" b="0" i="0" dirty="0">
              <a:solidFill>
                <a:schemeClr val="bg1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0965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0536" y="1333392"/>
            <a:ext cx="2529377" cy="605371"/>
          </a:xfrm>
        </p:spPr>
        <p:txBody>
          <a:bodyPr rtlCol="0"/>
          <a:lstStyle/>
          <a:p>
            <a:pPr lvl="0"/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Этап 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1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/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</a:b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сентябрь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2024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64787" y="1324681"/>
            <a:ext cx="2486403" cy="648150"/>
          </a:xfrm>
        </p:spPr>
        <p:txBody>
          <a:bodyPr rtlCol="0"/>
          <a:lstStyle/>
          <a:p>
            <a:pPr rtl="0"/>
            <a:r>
              <a:rPr lang="ru-RU" b="1" dirty="0">
                <a:latin typeface="+mn-lt"/>
              </a:rPr>
              <a:t>Этап 2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1600" b="1" dirty="0" smtClean="0">
                <a:latin typeface="+mn-lt"/>
              </a:rPr>
              <a:t>октябрь 2024 – май 2025</a:t>
            </a:r>
            <a:endParaRPr lang="ru-RU" sz="1600" b="1" dirty="0">
              <a:latin typeface="+mn-lt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26194" y="1312002"/>
            <a:ext cx="2420337" cy="648150"/>
          </a:xfrm>
        </p:spPr>
        <p:txBody>
          <a:bodyPr rtlCol="0"/>
          <a:lstStyle/>
          <a:p>
            <a:pPr rtl="0"/>
            <a:r>
              <a:rPr lang="ru-RU" b="1" dirty="0">
                <a:latin typeface="+mn-lt"/>
              </a:rPr>
              <a:t>Этап 3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1600" b="1" dirty="0" smtClean="0">
                <a:latin typeface="+mn-lt"/>
              </a:rPr>
              <a:t>июнь 2025 – октябрь 2025</a:t>
            </a:r>
            <a:endParaRPr lang="ru-RU" sz="1400" b="1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5447" y="2086552"/>
            <a:ext cx="2356582" cy="3045903"/>
          </a:xfrm>
          <a:solidFill>
            <a:srgbClr val="FFFF66"/>
          </a:solidFill>
          <a:ln>
            <a:solidFill>
              <a:srgbClr val="00B050"/>
            </a:solidFill>
          </a:ln>
        </p:spPr>
        <p:txBody>
          <a:bodyPr rtlCol="0"/>
          <a:lstStyle/>
          <a:p>
            <a:pPr rtl="0"/>
            <a:r>
              <a:rPr lang="ru-RU" dirty="0" smtClean="0"/>
              <a:t>Организация экскурсий по </a:t>
            </a:r>
            <a:r>
              <a:rPr lang="ru-RU" dirty="0" err="1" smtClean="0"/>
              <a:t>экотропе</a:t>
            </a:r>
            <a:endParaRPr lang="ru-RU" dirty="0" smtClean="0"/>
          </a:p>
          <a:p>
            <a:pPr rtl="0"/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grpSp>
        <p:nvGrpSpPr>
          <p:cNvPr id="12" name="Группа 58"/>
          <p:cNvGrpSpPr/>
          <p:nvPr/>
        </p:nvGrpSpPr>
        <p:grpSpPr bwMode="auto">
          <a:xfrm>
            <a:off x="328681" y="39155"/>
            <a:ext cx="11640693" cy="807622"/>
            <a:chOff x="6351" y="654"/>
            <a:chExt cx="9137652" cy="763439"/>
          </a:xfrm>
        </p:grpSpPr>
        <p:sp>
          <p:nvSpPr>
            <p:cNvPr id="13" name="Прямоугольник 23"/>
            <p:cNvSpPr/>
            <p:nvPr/>
          </p:nvSpPr>
          <p:spPr>
            <a:xfrm>
              <a:off x="3134779" y="105267"/>
              <a:ext cx="5986997" cy="60197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-1" fmla="*/ 577970 w 7827189"/>
                <a:gd name="connsiteY0-2" fmla="*/ 0 h 1012634"/>
                <a:gd name="connsiteX1-3" fmla="*/ 7827189 w 7827189"/>
                <a:gd name="connsiteY1-4" fmla="*/ 0 h 1012634"/>
                <a:gd name="connsiteX2-5" fmla="*/ 7827189 w 7827189"/>
                <a:gd name="connsiteY2-6" fmla="*/ 1012634 h 1012634"/>
                <a:gd name="connsiteX3-7" fmla="*/ 0 w 7827189"/>
                <a:gd name="connsiteY3-8" fmla="*/ 1012634 h 1012634"/>
                <a:gd name="connsiteX4-9" fmla="*/ 577970 w 7827189"/>
                <a:gd name="connsiteY4-10" fmla="*/ 0 h 1012634"/>
                <a:gd name="connsiteX0-11" fmla="*/ 560717 w 7827189"/>
                <a:gd name="connsiteY0-12" fmla="*/ 0 h 1047140"/>
                <a:gd name="connsiteX1-13" fmla="*/ 7827189 w 7827189"/>
                <a:gd name="connsiteY1-14" fmla="*/ 34506 h 1047140"/>
                <a:gd name="connsiteX2-15" fmla="*/ 7827189 w 7827189"/>
                <a:gd name="connsiteY2-16" fmla="*/ 1047140 h 1047140"/>
                <a:gd name="connsiteX3-17" fmla="*/ 0 w 7827189"/>
                <a:gd name="connsiteY3-18" fmla="*/ 1047140 h 1047140"/>
                <a:gd name="connsiteX4-19" fmla="*/ 560717 w 7827189"/>
                <a:gd name="connsiteY4-20" fmla="*/ 0 h 1047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 w="12700" cap="flat" cmpd="sng" algn="ctr">
              <a:solidFill>
                <a:srgbClr val="0C549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Экологическая тропа: от проекта до создания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4" name="Группа 29"/>
            <p:cNvGrpSpPr/>
            <p:nvPr/>
          </p:nvGrpSpPr>
          <p:grpSpPr bwMode="auto">
            <a:xfrm>
              <a:off x="6351" y="654"/>
              <a:ext cx="9137652" cy="763439"/>
              <a:chOff x="-17878" y="1407960"/>
              <a:chExt cx="9196387" cy="1315815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3669869" y="1407960"/>
                <a:ext cx="5508640" cy="84539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C549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524869" y="772934"/>
            <a:ext cx="115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Экологическая тропа - это маршрут на местности, специально оборудованный для целей экологического образования и воспитания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组 3"/>
          <p:cNvGrpSpPr/>
          <p:nvPr/>
        </p:nvGrpSpPr>
        <p:grpSpPr>
          <a:xfrm>
            <a:off x="11421676" y="5947940"/>
            <a:ext cx="687193" cy="709335"/>
            <a:chOff x="836142" y="2356202"/>
            <a:chExt cx="2354275" cy="2333859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zh-CN" altLang="en-US" sz="2400" kern="0" smtClean="0">
                <a:solidFill>
                  <a:srgbClr val="000000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6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zh-CN" altLang="en-US" sz="2400" kern="0" smtClean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9103" y="2129298"/>
            <a:ext cx="3064495" cy="299543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/>
          <a:lstStyle/>
          <a:p>
            <a:pPr lvl="0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Оформление и благоустройство тропы</a:t>
            </a:r>
          </a:p>
          <a:p>
            <a:pPr lvl="0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Определение содержания экскурсий</a:t>
            </a:r>
          </a:p>
          <a:p>
            <a:pPr lvl="0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составление паспорта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экотропы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 описание экскурсионных объектов. </a:t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8" name="Текст 9">
            <a:extLst>
              <a:ext uri="{FF2B5EF4-FFF2-40B4-BE49-F238E27FC236}">
                <a16:creationId xmlns=""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91692" y="1315633"/>
            <a:ext cx="2420337" cy="648150"/>
          </a:xfrm>
        </p:spPr>
        <p:txBody>
          <a:bodyPr rtlCol="0"/>
          <a:lstStyle/>
          <a:p>
            <a:pPr rtl="0"/>
            <a:r>
              <a:rPr lang="ru-RU" b="1" dirty="0">
                <a:latin typeface="+mn-lt"/>
              </a:rPr>
              <a:t>Этап </a:t>
            </a:r>
            <a:r>
              <a:rPr lang="ru-RU" b="1" dirty="0" smtClean="0">
                <a:latin typeface="+mn-lt"/>
              </a:rPr>
              <a:t>4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1600" b="1" dirty="0" smtClean="0">
                <a:latin typeface="+mn-lt"/>
              </a:rPr>
              <a:t>2026 год</a:t>
            </a:r>
            <a:endParaRPr lang="ru-RU" sz="1400" b="1" dirty="0">
              <a:latin typeface="+mn-lt"/>
            </a:endParaRPr>
          </a:p>
        </p:txBody>
      </p:sp>
      <p:pic>
        <p:nvPicPr>
          <p:cNvPr id="2050" name="Picture 2" descr="https://sun9-53.userapi.com/impg/8EPjW26ip_YFIC3JHn3X1ggRMBWZJZMLqB8HOg/jk5sAy-vnVA.jpg?size=1199x1037&amp;quality=95&amp;sign=75025a6b880045832315bcb49dd601e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70" y="5070356"/>
            <a:ext cx="2391445" cy="16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0.userapi.com/impg/pMUhFnQoAg4oyaGpaYsCB9bmHj7N2CxzNDNGLg/OAvzFK_9qM8.jpg?size=1280x963&amp;quality=95&amp;sign=b886e29e9a4fc88d5161c777cf4c3fa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62" y="5070356"/>
            <a:ext cx="2259854" cy="1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6.userapi.com/impg/K_YvS7hPCs4x-aUiIlxYtDEU_A7v-6AL8VBFog/wn_IH9M7lvw.jpg?size=1080x620&amp;quality=95&amp;sign=0c39d4cfe9d9aa7768b311ad486ecc6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4" y="5034639"/>
            <a:ext cx="2979217" cy="17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4788" y="2134135"/>
            <a:ext cx="3361294" cy="2951842"/>
          </a:xfrm>
          <a:solidFill>
            <a:srgbClr val="FFFF66"/>
          </a:solidFill>
          <a:ln>
            <a:solidFill>
              <a:srgbClr val="00B050"/>
            </a:solidFill>
          </a:ln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1400" dirty="0" smtClean="0"/>
              <a:t>Обследование маршрута и определение маршрута</a:t>
            </a:r>
          </a:p>
          <a:p>
            <a:pPr rtl="0">
              <a:lnSpc>
                <a:spcPct val="100000"/>
              </a:lnSpc>
            </a:pPr>
            <a:r>
              <a:rPr lang="ru-RU" sz="1400" dirty="0" smtClean="0"/>
              <a:t>Создание карты-схемы</a:t>
            </a:r>
          </a:p>
          <a:p>
            <a:pPr rtl="0">
              <a:lnSpc>
                <a:spcPct val="100000"/>
              </a:lnSpc>
            </a:pPr>
            <a:r>
              <a:rPr lang="ru-RU" sz="1400" dirty="0" smtClean="0"/>
              <a:t>Оформление баннеров и плакатов, заготовки стендов, табличек</a:t>
            </a:r>
          </a:p>
          <a:p>
            <a:pPr rtl="0">
              <a:lnSpc>
                <a:spcPct val="100000"/>
              </a:lnSpc>
            </a:pPr>
            <a:r>
              <a:rPr lang="ru-RU" sz="1400" dirty="0" smtClean="0"/>
              <a:t>Работа над содержанием  информационных материалов</a:t>
            </a: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6" y="2023878"/>
            <a:ext cx="3760340" cy="299543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/>
          <a:lstStyle/>
          <a:p>
            <a:pPr rtl="0"/>
            <a:r>
              <a:rPr lang="ru-RU" sz="1600" b="1" dirty="0" smtClean="0"/>
              <a:t>Создание инициативной группы</a:t>
            </a:r>
          </a:p>
          <a:p>
            <a:pPr rtl="0"/>
            <a:r>
              <a:rPr lang="ru-RU" sz="1600" b="1" dirty="0" smtClean="0"/>
              <a:t>Разбивка на бригады: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ru-RU" sz="1400" dirty="0" smtClean="0"/>
              <a:t>Картографическая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ru-RU" sz="1400" dirty="0" smtClean="0"/>
              <a:t>Строительная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ru-RU" sz="1400" dirty="0" smtClean="0"/>
              <a:t>Информационная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ru-RU" sz="1400" dirty="0" smtClean="0"/>
              <a:t>Исследовательская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ru-RU" sz="1400" dirty="0" smtClean="0"/>
              <a:t>Группа экскурсоводов</a:t>
            </a:r>
          </a:p>
          <a:p>
            <a:pPr rtl="0"/>
            <a:r>
              <a:rPr lang="ru-RU" sz="1600" b="1" dirty="0" smtClean="0"/>
              <a:t>План по созданию </a:t>
            </a:r>
            <a:r>
              <a:rPr lang="ru-RU" sz="1600" b="1" dirty="0" err="1" smtClean="0"/>
              <a:t>экотропы</a:t>
            </a:r>
            <a:endParaRPr lang="ru-RU" sz="1600" b="1" dirty="0" smtClean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8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– схема </a:t>
            </a:r>
            <a:r>
              <a:rPr lang="ru-RU" dirty="0" err="1" smtClean="0"/>
              <a:t>экотропы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767141" y="3393534"/>
            <a:ext cx="3002009" cy="720167"/>
          </a:xfrm>
        </p:spPr>
        <p:txBody>
          <a:bodyPr/>
          <a:lstStyle/>
          <a:p>
            <a:r>
              <a:rPr lang="ru-RU" b="1" dirty="0" smtClean="0"/>
              <a:t>Маршрут: 2 км</a:t>
            </a:r>
          </a:p>
          <a:p>
            <a:r>
              <a:rPr lang="ru-RU" b="1" dirty="0" smtClean="0"/>
              <a:t>Смешанный лес, кустарник, родник, болото, луг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8732967" y="1233162"/>
            <a:ext cx="3002009" cy="4321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+mn-lt"/>
              </a:rPr>
              <a:t>Учебная </a:t>
            </a:r>
            <a:r>
              <a:rPr lang="ru-RU" dirty="0" err="1" smtClean="0">
                <a:latin typeface="+mn-lt"/>
              </a:rPr>
              <a:t>экотропа</a:t>
            </a:r>
            <a:endParaRPr lang="ru-RU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solidFill>
            <a:srgbClr val="85DFFF"/>
          </a:solidFill>
        </p:spPr>
        <p:txBody>
          <a:bodyPr/>
          <a:lstStyle/>
          <a:p>
            <a:r>
              <a:rPr lang="ru-RU" dirty="0" smtClean="0"/>
              <a:t>Учебная </a:t>
            </a:r>
            <a:r>
              <a:rPr lang="ru-RU" dirty="0" err="1" smtClean="0"/>
              <a:t>экотропа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8767141" y="1710295"/>
            <a:ext cx="3002009" cy="720167"/>
          </a:xfrm>
        </p:spPr>
        <p:txBody>
          <a:bodyPr/>
          <a:lstStyle/>
          <a:p>
            <a:r>
              <a:rPr lang="ru-RU" b="1" dirty="0" smtClean="0"/>
              <a:t>Маршрут: 500 метров вокруг школы</a:t>
            </a:r>
          </a:p>
          <a:p>
            <a:r>
              <a:rPr lang="ru-RU" b="1" dirty="0" smtClean="0"/>
              <a:t>Сосновый бор, кустарник, цветники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719" r="17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7319342" y="1563414"/>
            <a:ext cx="936104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8" name="Овал 17"/>
          <p:cNvSpPr/>
          <p:nvPr/>
        </p:nvSpPr>
        <p:spPr>
          <a:xfrm>
            <a:off x="7319342" y="3150493"/>
            <a:ext cx="936104" cy="936104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59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93db327f3e891869b68bad113294a7c4a27d8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1455</Words>
  <Application>Microsoft Office PowerPoint</Application>
  <PresentationFormat>Произвольный</PresentationFormat>
  <Paragraphs>268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39" baseType="lpstr">
      <vt:lpstr>Microsoft YaHei</vt:lpstr>
      <vt:lpstr>SimSun</vt:lpstr>
      <vt:lpstr>Arial</vt:lpstr>
      <vt:lpstr>Arial Narrow</vt:lpstr>
      <vt:lpstr>BatangChe</vt:lpstr>
      <vt:lpstr>Calibri</vt:lpstr>
      <vt:lpstr>Calibri Light</vt:lpstr>
      <vt:lpstr>Century Gothic</vt:lpstr>
      <vt:lpstr>Inter</vt:lpstr>
      <vt:lpstr>Justus oldstyle</vt:lpstr>
      <vt:lpstr>Open Sans</vt:lpstr>
      <vt:lpstr>SegoeUIBlack</vt:lpstr>
      <vt:lpstr>Times New Roman</vt:lpstr>
      <vt:lpstr>TimesNewRoman</vt:lpstr>
      <vt:lpstr>TimesNewRomanPSMT</vt:lpstr>
      <vt:lpstr>Wingdings</vt:lpstr>
      <vt:lpstr>印品粗朗体</vt:lpstr>
      <vt:lpstr>方正大黑简体</vt:lpstr>
      <vt:lpstr>汉仪中黑S</vt:lpstr>
      <vt:lpstr>等线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– схема экотропы</vt:lpstr>
      <vt:lpstr>Карта – схема экотропы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http://presentation-creation.ru/powerpoint-lessons.html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obstinate</dc:creator>
  <dc:description>Шаблон презентации с сайта http://presentation-creation.ru/</dc:description>
  <cp:lastModifiedBy>Инна</cp:lastModifiedBy>
  <cp:revision>343</cp:revision>
  <cp:lastPrinted>2024-12-10T09:41:44Z</cp:lastPrinted>
  <dcterms:created xsi:type="dcterms:W3CDTF">2018-02-10T05:02:45Z</dcterms:created>
  <dcterms:modified xsi:type="dcterms:W3CDTF">2025-03-27T18:35:21Z</dcterms:modified>
</cp:coreProperties>
</file>